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57" r:id="rId4"/>
    <p:sldId id="296" r:id="rId5"/>
    <p:sldId id="269" r:id="rId6"/>
    <p:sldId id="297" r:id="rId7"/>
    <p:sldId id="270" r:id="rId8"/>
    <p:sldId id="298" r:id="rId9"/>
    <p:sldId id="299" r:id="rId10"/>
    <p:sldId id="300" r:id="rId11"/>
    <p:sldId id="301" r:id="rId12"/>
    <p:sldId id="271" r:id="rId13"/>
    <p:sldId id="303" r:id="rId14"/>
    <p:sldId id="304" r:id="rId15"/>
    <p:sldId id="305" r:id="rId16"/>
    <p:sldId id="306" r:id="rId17"/>
    <p:sldId id="307" r:id="rId18"/>
    <p:sldId id="311" r:id="rId19"/>
    <p:sldId id="308" r:id="rId20"/>
    <p:sldId id="309" r:id="rId21"/>
    <p:sldId id="310" r:id="rId22"/>
    <p:sldId id="312" r:id="rId23"/>
    <p:sldId id="313" r:id="rId24"/>
    <p:sldId id="314" r:id="rId25"/>
    <p:sldId id="315" r:id="rId26"/>
    <p:sldId id="317" r:id="rId27"/>
    <p:sldId id="318" r:id="rId28"/>
    <p:sldId id="319" r:id="rId29"/>
    <p:sldId id="320" r:id="rId30"/>
    <p:sldId id="283" r:id="rId31"/>
    <p:sldId id="321" r:id="rId32"/>
    <p:sldId id="322" r:id="rId33"/>
    <p:sldId id="284" r:id="rId34"/>
    <p:sldId id="325" r:id="rId35"/>
    <p:sldId id="326" r:id="rId36"/>
    <p:sldId id="302" r:id="rId37"/>
    <p:sldId id="266" r:id="rId38"/>
  </p:sldIdLst>
  <p:sldSz cx="18288000" cy="10287000"/>
  <p:notesSz cx="6858000" cy="9144000"/>
  <p:embeddedFontLst>
    <p:embeddedFont>
      <p:font typeface="Corbel" panose="020B0503020204020204" pitchFamily="34" charset="0"/>
      <p:regular r:id="rId39"/>
      <p:bold r:id="rId40"/>
      <p:italic r:id="rId41"/>
      <p:boldItalic r:id="rId42"/>
    </p:embeddedFont>
    <p:embeddedFont>
      <p:font typeface="DM Sans" pitchFamily="2" charset="0"/>
      <p:regular r:id="rId43"/>
      <p:bold r:id="rId44"/>
    </p:embeddedFont>
    <p:embeddedFont>
      <p:font typeface="DM Sans Bold" charset="0"/>
      <p:bold r:id="rId45"/>
    </p:embeddedFont>
  </p:embeddedFontLst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0" userDrawn="1">
          <p15:clr>
            <a:srgbClr val="A4A3A4"/>
          </p15:clr>
        </p15:guide>
        <p15:guide id="2" pos="28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70" d="100"/>
          <a:sy n="70" d="100"/>
        </p:scale>
        <p:origin x="72" y="200"/>
      </p:cViewPr>
      <p:guideLst>
        <p:guide orient="horz" pos="2090"/>
        <p:guide pos="28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8.xml"/><Relationship Id="rId7" Type="http://schemas.openxmlformats.org/officeDocument/2006/relationships/image" Target="../media/image7.sv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1.xml"/><Relationship Id="rId7" Type="http://schemas.openxmlformats.org/officeDocument/2006/relationships/image" Target="../media/image7.sv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9.sv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image" Target="../media/image8.png"/><Relationship Id="rId2" Type="http://schemas.openxmlformats.org/officeDocument/2006/relationships/tags" Target="../tags/tag53.xml"/><Relationship Id="rId16" Type="http://schemas.openxmlformats.org/officeDocument/2006/relationships/image" Target="../media/image7.sv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image" Target="../media/image6.png"/><Relationship Id="rId10" Type="http://schemas.openxmlformats.org/officeDocument/2006/relationships/tags" Target="../tags/tag61.xml"/><Relationship Id="rId19" Type="http://schemas.openxmlformats.org/officeDocument/2006/relationships/image" Target="../media/image41.jpe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image" Target="../media/image8.png"/><Relationship Id="rId3" Type="http://schemas.openxmlformats.org/officeDocument/2006/relationships/tags" Target="../tags/tag66.xml"/><Relationship Id="rId21" Type="http://schemas.openxmlformats.org/officeDocument/2006/relationships/tags" Target="../tags/tag84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image" Target="../media/image7.svg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tags" Target="../tags/tag83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image" Target="../media/image6.png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image" Target="../media/image1.png"/><Relationship Id="rId28" Type="http://schemas.openxmlformats.org/officeDocument/2006/relationships/image" Target="../media/image42.jpeg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7.xml"/><Relationship Id="rId7" Type="http://schemas.openxmlformats.org/officeDocument/2006/relationships/image" Target="../media/image7.sv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43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9.sv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image" Target="../media/image8.png"/><Relationship Id="rId2" Type="http://schemas.openxmlformats.org/officeDocument/2006/relationships/tags" Target="../tags/tag89.xml"/><Relationship Id="rId16" Type="http://schemas.openxmlformats.org/officeDocument/2006/relationships/image" Target="../media/image7.sv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5" Type="http://schemas.openxmlformats.org/officeDocument/2006/relationships/tags" Target="../tags/tag92.xml"/><Relationship Id="rId15" Type="http://schemas.openxmlformats.org/officeDocument/2006/relationships/image" Target="../media/image6.png"/><Relationship Id="rId10" Type="http://schemas.openxmlformats.org/officeDocument/2006/relationships/tags" Target="../tags/tag97.xml"/><Relationship Id="rId19" Type="http://schemas.openxmlformats.org/officeDocument/2006/relationships/image" Target="../media/image44.jpe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tags" Target="../tags/tag117.xml"/><Relationship Id="rId3" Type="http://schemas.openxmlformats.org/officeDocument/2006/relationships/tags" Target="../tags/tag102.xml"/><Relationship Id="rId21" Type="http://schemas.openxmlformats.org/officeDocument/2006/relationships/image" Target="../media/image6.png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tags" Target="../tags/tag116.xml"/><Relationship Id="rId25" Type="http://schemas.openxmlformats.org/officeDocument/2006/relationships/image" Target="../media/image45.jpeg"/><Relationship Id="rId2" Type="http://schemas.openxmlformats.org/officeDocument/2006/relationships/tags" Target="../tags/tag101.xml"/><Relationship Id="rId16" Type="http://schemas.openxmlformats.org/officeDocument/2006/relationships/tags" Target="../tags/tag115.xml"/><Relationship Id="rId20" Type="http://schemas.openxmlformats.org/officeDocument/2006/relationships/image" Target="../media/image1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image" Target="../media/image9.svg"/><Relationship Id="rId5" Type="http://schemas.openxmlformats.org/officeDocument/2006/relationships/tags" Target="../tags/tag104.xml"/><Relationship Id="rId15" Type="http://schemas.openxmlformats.org/officeDocument/2006/relationships/tags" Target="../tags/tag114.xml"/><Relationship Id="rId23" Type="http://schemas.openxmlformats.org/officeDocument/2006/relationships/image" Target="../media/image8.png"/><Relationship Id="rId10" Type="http://schemas.openxmlformats.org/officeDocument/2006/relationships/tags" Target="../tags/tag109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Relationship Id="rId22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image" Target="../media/image6.png"/><Relationship Id="rId3" Type="http://schemas.openxmlformats.org/officeDocument/2006/relationships/tags" Target="../tags/tag120.xml"/><Relationship Id="rId21" Type="http://schemas.openxmlformats.org/officeDocument/2006/relationships/image" Target="../media/image9.svg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image" Target="../media/image1.png"/><Relationship Id="rId2" Type="http://schemas.openxmlformats.org/officeDocument/2006/relationships/tags" Target="../tags/tag119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8.png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10" Type="http://schemas.openxmlformats.org/officeDocument/2006/relationships/tags" Target="../tags/tag127.xml"/><Relationship Id="rId19" Type="http://schemas.openxmlformats.org/officeDocument/2006/relationships/image" Target="../media/image7.svg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Relationship Id="rId22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26" Type="http://schemas.openxmlformats.org/officeDocument/2006/relationships/tags" Target="../tags/tag158.xml"/><Relationship Id="rId39" Type="http://schemas.openxmlformats.org/officeDocument/2006/relationships/image" Target="../media/image9.svg"/><Relationship Id="rId21" Type="http://schemas.openxmlformats.org/officeDocument/2006/relationships/tags" Target="../tags/tag153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5" Type="http://schemas.openxmlformats.org/officeDocument/2006/relationships/tags" Target="../tags/tag157.xml"/><Relationship Id="rId33" Type="http://schemas.openxmlformats.org/officeDocument/2006/relationships/tags" Target="../tags/tag165.xml"/><Relationship Id="rId38" Type="http://schemas.openxmlformats.org/officeDocument/2006/relationships/image" Target="../media/image8.png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tags" Target="../tags/tag152.xml"/><Relationship Id="rId29" Type="http://schemas.openxmlformats.org/officeDocument/2006/relationships/tags" Target="../tags/tag161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tags" Target="../tags/tag156.xml"/><Relationship Id="rId32" Type="http://schemas.openxmlformats.org/officeDocument/2006/relationships/tags" Target="../tags/tag164.xml"/><Relationship Id="rId37" Type="http://schemas.openxmlformats.org/officeDocument/2006/relationships/image" Target="../media/image7.svg"/><Relationship Id="rId40" Type="http://schemas.openxmlformats.org/officeDocument/2006/relationships/image" Target="../media/image47.png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tags" Target="../tags/tag155.xml"/><Relationship Id="rId28" Type="http://schemas.openxmlformats.org/officeDocument/2006/relationships/tags" Target="../tags/tag160.xml"/><Relationship Id="rId36" Type="http://schemas.openxmlformats.org/officeDocument/2006/relationships/image" Target="../media/image6.png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31" Type="http://schemas.openxmlformats.org/officeDocument/2006/relationships/tags" Target="../tags/tag163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tags" Target="../tags/tag154.xml"/><Relationship Id="rId27" Type="http://schemas.openxmlformats.org/officeDocument/2006/relationships/tags" Target="../tags/tag159.xml"/><Relationship Id="rId30" Type="http://schemas.openxmlformats.org/officeDocument/2006/relationships/tags" Target="../tags/tag162.xml"/><Relationship Id="rId35" Type="http://schemas.openxmlformats.org/officeDocument/2006/relationships/image" Target="../media/image1.png"/><Relationship Id="rId8" Type="http://schemas.openxmlformats.org/officeDocument/2006/relationships/tags" Target="../tags/tag140.xml"/><Relationship Id="rId3" Type="http://schemas.openxmlformats.org/officeDocument/2006/relationships/tags" Target="../tags/tag1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tags" Target="../tags/tag183.xml"/><Relationship Id="rId3" Type="http://schemas.openxmlformats.org/officeDocument/2006/relationships/tags" Target="../tags/tag168.xml"/><Relationship Id="rId21" Type="http://schemas.openxmlformats.org/officeDocument/2006/relationships/image" Target="../media/image6.png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tags" Target="../tags/tag182.xml"/><Relationship Id="rId25" Type="http://schemas.openxmlformats.org/officeDocument/2006/relationships/image" Target="../media/image48.jpeg"/><Relationship Id="rId2" Type="http://schemas.openxmlformats.org/officeDocument/2006/relationships/tags" Target="../tags/tag167.xml"/><Relationship Id="rId16" Type="http://schemas.openxmlformats.org/officeDocument/2006/relationships/tags" Target="../tags/tag181.xml"/><Relationship Id="rId20" Type="http://schemas.openxmlformats.org/officeDocument/2006/relationships/image" Target="../media/image1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24" Type="http://schemas.openxmlformats.org/officeDocument/2006/relationships/image" Target="../media/image9.svg"/><Relationship Id="rId5" Type="http://schemas.openxmlformats.org/officeDocument/2006/relationships/tags" Target="../tags/tag170.xml"/><Relationship Id="rId15" Type="http://schemas.openxmlformats.org/officeDocument/2006/relationships/tags" Target="../tags/tag180.xml"/><Relationship Id="rId23" Type="http://schemas.openxmlformats.org/officeDocument/2006/relationships/image" Target="../media/image8.png"/><Relationship Id="rId10" Type="http://schemas.openxmlformats.org/officeDocument/2006/relationships/tags" Target="../tags/tag175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tags" Target="../tags/tag179.xml"/><Relationship Id="rId22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tags" Target="../tags/tag196.xml"/><Relationship Id="rId18" Type="http://schemas.openxmlformats.org/officeDocument/2006/relationships/tags" Target="../tags/tag201.xml"/><Relationship Id="rId3" Type="http://schemas.openxmlformats.org/officeDocument/2006/relationships/tags" Target="../tags/tag186.xml"/><Relationship Id="rId21" Type="http://schemas.openxmlformats.org/officeDocument/2006/relationships/image" Target="../media/image6.png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17" Type="http://schemas.openxmlformats.org/officeDocument/2006/relationships/tags" Target="../tags/tag200.xml"/><Relationship Id="rId25" Type="http://schemas.openxmlformats.org/officeDocument/2006/relationships/image" Target="../media/image49.png"/><Relationship Id="rId2" Type="http://schemas.openxmlformats.org/officeDocument/2006/relationships/tags" Target="../tags/tag185.xml"/><Relationship Id="rId16" Type="http://schemas.openxmlformats.org/officeDocument/2006/relationships/tags" Target="../tags/tag199.xml"/><Relationship Id="rId20" Type="http://schemas.openxmlformats.org/officeDocument/2006/relationships/image" Target="../media/image1.png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24" Type="http://schemas.openxmlformats.org/officeDocument/2006/relationships/image" Target="../media/image9.svg"/><Relationship Id="rId5" Type="http://schemas.openxmlformats.org/officeDocument/2006/relationships/tags" Target="../tags/tag188.xml"/><Relationship Id="rId15" Type="http://schemas.openxmlformats.org/officeDocument/2006/relationships/tags" Target="../tags/tag198.xml"/><Relationship Id="rId23" Type="http://schemas.openxmlformats.org/officeDocument/2006/relationships/image" Target="../media/image8.png"/><Relationship Id="rId10" Type="http://schemas.openxmlformats.org/officeDocument/2006/relationships/tags" Target="../tags/tag193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4" Type="http://schemas.openxmlformats.org/officeDocument/2006/relationships/tags" Target="../tags/tag197.xml"/><Relationship Id="rId22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tags" Target="../tags/tag214.xml"/><Relationship Id="rId18" Type="http://schemas.openxmlformats.org/officeDocument/2006/relationships/image" Target="../media/image6.png"/><Relationship Id="rId3" Type="http://schemas.openxmlformats.org/officeDocument/2006/relationships/tags" Target="../tags/tag204.xml"/><Relationship Id="rId21" Type="http://schemas.openxmlformats.org/officeDocument/2006/relationships/image" Target="../media/image9.svg"/><Relationship Id="rId7" Type="http://schemas.openxmlformats.org/officeDocument/2006/relationships/tags" Target="../tags/tag208.xml"/><Relationship Id="rId12" Type="http://schemas.openxmlformats.org/officeDocument/2006/relationships/tags" Target="../tags/tag213.xml"/><Relationship Id="rId17" Type="http://schemas.openxmlformats.org/officeDocument/2006/relationships/image" Target="../media/image1.png"/><Relationship Id="rId2" Type="http://schemas.openxmlformats.org/officeDocument/2006/relationships/tags" Target="../tags/tag203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8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5" Type="http://schemas.openxmlformats.org/officeDocument/2006/relationships/tags" Target="../tags/tag206.xml"/><Relationship Id="rId15" Type="http://schemas.openxmlformats.org/officeDocument/2006/relationships/tags" Target="../tags/tag216.xml"/><Relationship Id="rId10" Type="http://schemas.openxmlformats.org/officeDocument/2006/relationships/tags" Target="../tags/tag211.xml"/><Relationship Id="rId19" Type="http://schemas.openxmlformats.org/officeDocument/2006/relationships/image" Target="../media/image7.svg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15.xml"/><Relationship Id="rId22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13" Type="http://schemas.openxmlformats.org/officeDocument/2006/relationships/tags" Target="../tags/tag229.xml"/><Relationship Id="rId18" Type="http://schemas.openxmlformats.org/officeDocument/2006/relationships/tags" Target="../tags/tag234.xml"/><Relationship Id="rId3" Type="http://schemas.openxmlformats.org/officeDocument/2006/relationships/tags" Target="../tags/tag219.xml"/><Relationship Id="rId21" Type="http://schemas.openxmlformats.org/officeDocument/2006/relationships/image" Target="../media/image6.png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17" Type="http://schemas.openxmlformats.org/officeDocument/2006/relationships/tags" Target="../tags/tag233.xml"/><Relationship Id="rId25" Type="http://schemas.openxmlformats.org/officeDocument/2006/relationships/image" Target="../media/image51.jpeg"/><Relationship Id="rId2" Type="http://schemas.openxmlformats.org/officeDocument/2006/relationships/tags" Target="../tags/tag218.xml"/><Relationship Id="rId16" Type="http://schemas.openxmlformats.org/officeDocument/2006/relationships/tags" Target="../tags/tag232.xml"/><Relationship Id="rId20" Type="http://schemas.openxmlformats.org/officeDocument/2006/relationships/image" Target="../media/image1.png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image" Target="../media/image9.svg"/><Relationship Id="rId5" Type="http://schemas.openxmlformats.org/officeDocument/2006/relationships/tags" Target="../tags/tag221.xml"/><Relationship Id="rId15" Type="http://schemas.openxmlformats.org/officeDocument/2006/relationships/tags" Target="../tags/tag231.xml"/><Relationship Id="rId23" Type="http://schemas.openxmlformats.org/officeDocument/2006/relationships/image" Target="../media/image8.png"/><Relationship Id="rId10" Type="http://schemas.openxmlformats.org/officeDocument/2006/relationships/tags" Target="../tags/tag226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tags" Target="../tags/tag230.xml"/><Relationship Id="rId22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13" Type="http://schemas.openxmlformats.org/officeDocument/2006/relationships/tags" Target="../tags/tag247.xml"/><Relationship Id="rId18" Type="http://schemas.openxmlformats.org/officeDocument/2006/relationships/tags" Target="../tags/tag252.xml"/><Relationship Id="rId26" Type="http://schemas.openxmlformats.org/officeDocument/2006/relationships/image" Target="../media/image8.png"/><Relationship Id="rId3" Type="http://schemas.openxmlformats.org/officeDocument/2006/relationships/tags" Target="../tags/tag237.xml"/><Relationship Id="rId21" Type="http://schemas.openxmlformats.org/officeDocument/2006/relationships/tags" Target="../tags/tag255.xml"/><Relationship Id="rId7" Type="http://schemas.openxmlformats.org/officeDocument/2006/relationships/tags" Target="../tags/tag241.xml"/><Relationship Id="rId12" Type="http://schemas.openxmlformats.org/officeDocument/2006/relationships/tags" Target="../tags/tag246.xml"/><Relationship Id="rId17" Type="http://schemas.openxmlformats.org/officeDocument/2006/relationships/tags" Target="../tags/tag251.xml"/><Relationship Id="rId25" Type="http://schemas.openxmlformats.org/officeDocument/2006/relationships/image" Target="../media/image7.svg"/><Relationship Id="rId2" Type="http://schemas.openxmlformats.org/officeDocument/2006/relationships/tags" Target="../tags/tag236.xml"/><Relationship Id="rId16" Type="http://schemas.openxmlformats.org/officeDocument/2006/relationships/tags" Target="../tags/tag250.xml"/><Relationship Id="rId20" Type="http://schemas.openxmlformats.org/officeDocument/2006/relationships/tags" Target="../tags/tag254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tags" Target="../tags/tag245.xml"/><Relationship Id="rId24" Type="http://schemas.openxmlformats.org/officeDocument/2006/relationships/image" Target="../media/image6.png"/><Relationship Id="rId5" Type="http://schemas.openxmlformats.org/officeDocument/2006/relationships/tags" Target="../tags/tag239.xml"/><Relationship Id="rId15" Type="http://schemas.openxmlformats.org/officeDocument/2006/relationships/tags" Target="../tags/tag249.xml"/><Relationship Id="rId23" Type="http://schemas.openxmlformats.org/officeDocument/2006/relationships/image" Target="../media/image1.png"/><Relationship Id="rId28" Type="http://schemas.openxmlformats.org/officeDocument/2006/relationships/image" Target="../media/image52.png"/><Relationship Id="rId10" Type="http://schemas.openxmlformats.org/officeDocument/2006/relationships/tags" Target="../tags/tag244.xml"/><Relationship Id="rId19" Type="http://schemas.openxmlformats.org/officeDocument/2006/relationships/tags" Target="../tags/tag253.xml"/><Relationship Id="rId4" Type="http://schemas.openxmlformats.org/officeDocument/2006/relationships/tags" Target="../tags/tag238.xml"/><Relationship Id="rId9" Type="http://schemas.openxmlformats.org/officeDocument/2006/relationships/tags" Target="../tags/tag243.xml"/><Relationship Id="rId14" Type="http://schemas.openxmlformats.org/officeDocument/2006/relationships/tags" Target="../tags/tag248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13" Type="http://schemas.openxmlformats.org/officeDocument/2006/relationships/tags" Target="../tags/tag268.xml"/><Relationship Id="rId18" Type="http://schemas.openxmlformats.org/officeDocument/2006/relationships/tags" Target="../tags/tag273.xml"/><Relationship Id="rId26" Type="http://schemas.openxmlformats.org/officeDocument/2006/relationships/image" Target="../media/image8.png"/><Relationship Id="rId3" Type="http://schemas.openxmlformats.org/officeDocument/2006/relationships/tags" Target="../tags/tag258.xml"/><Relationship Id="rId21" Type="http://schemas.openxmlformats.org/officeDocument/2006/relationships/tags" Target="../tags/tag276.xml"/><Relationship Id="rId7" Type="http://schemas.openxmlformats.org/officeDocument/2006/relationships/tags" Target="../tags/tag262.xml"/><Relationship Id="rId12" Type="http://schemas.openxmlformats.org/officeDocument/2006/relationships/tags" Target="../tags/tag267.xml"/><Relationship Id="rId17" Type="http://schemas.openxmlformats.org/officeDocument/2006/relationships/tags" Target="../tags/tag272.xml"/><Relationship Id="rId25" Type="http://schemas.openxmlformats.org/officeDocument/2006/relationships/image" Target="../media/image7.svg"/><Relationship Id="rId2" Type="http://schemas.openxmlformats.org/officeDocument/2006/relationships/tags" Target="../tags/tag257.xml"/><Relationship Id="rId16" Type="http://schemas.openxmlformats.org/officeDocument/2006/relationships/tags" Target="../tags/tag271.xml"/><Relationship Id="rId20" Type="http://schemas.openxmlformats.org/officeDocument/2006/relationships/tags" Target="../tags/tag275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24" Type="http://schemas.openxmlformats.org/officeDocument/2006/relationships/image" Target="../media/image6.png"/><Relationship Id="rId5" Type="http://schemas.openxmlformats.org/officeDocument/2006/relationships/tags" Target="../tags/tag260.xml"/><Relationship Id="rId15" Type="http://schemas.openxmlformats.org/officeDocument/2006/relationships/tags" Target="../tags/tag270.xml"/><Relationship Id="rId23" Type="http://schemas.openxmlformats.org/officeDocument/2006/relationships/image" Target="../media/image1.png"/><Relationship Id="rId28" Type="http://schemas.openxmlformats.org/officeDocument/2006/relationships/image" Target="../media/image53.png"/><Relationship Id="rId10" Type="http://schemas.openxmlformats.org/officeDocument/2006/relationships/tags" Target="../tags/tag265.xml"/><Relationship Id="rId19" Type="http://schemas.openxmlformats.org/officeDocument/2006/relationships/tags" Target="../tags/tag274.xml"/><Relationship Id="rId4" Type="http://schemas.openxmlformats.org/officeDocument/2006/relationships/tags" Target="../tags/tag259.xml"/><Relationship Id="rId9" Type="http://schemas.openxmlformats.org/officeDocument/2006/relationships/tags" Target="../tags/tag264.xml"/><Relationship Id="rId14" Type="http://schemas.openxmlformats.org/officeDocument/2006/relationships/tags" Target="../tags/tag269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13" Type="http://schemas.openxmlformats.org/officeDocument/2006/relationships/tags" Target="../tags/tag289.xml"/><Relationship Id="rId18" Type="http://schemas.openxmlformats.org/officeDocument/2006/relationships/tags" Target="../tags/tag294.xml"/><Relationship Id="rId3" Type="http://schemas.openxmlformats.org/officeDocument/2006/relationships/tags" Target="../tags/tag279.xml"/><Relationship Id="rId21" Type="http://schemas.openxmlformats.org/officeDocument/2006/relationships/image" Target="../media/image6.png"/><Relationship Id="rId7" Type="http://schemas.openxmlformats.org/officeDocument/2006/relationships/tags" Target="../tags/tag283.xml"/><Relationship Id="rId12" Type="http://schemas.openxmlformats.org/officeDocument/2006/relationships/tags" Target="../tags/tag288.xml"/><Relationship Id="rId17" Type="http://schemas.openxmlformats.org/officeDocument/2006/relationships/tags" Target="../tags/tag293.xml"/><Relationship Id="rId25" Type="http://schemas.openxmlformats.org/officeDocument/2006/relationships/image" Target="../media/image26.jpeg"/><Relationship Id="rId2" Type="http://schemas.openxmlformats.org/officeDocument/2006/relationships/tags" Target="../tags/tag278.xml"/><Relationship Id="rId16" Type="http://schemas.openxmlformats.org/officeDocument/2006/relationships/tags" Target="../tags/tag292.xml"/><Relationship Id="rId20" Type="http://schemas.openxmlformats.org/officeDocument/2006/relationships/image" Target="../media/image1.png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tags" Target="../tags/tag287.xml"/><Relationship Id="rId24" Type="http://schemas.openxmlformats.org/officeDocument/2006/relationships/image" Target="../media/image9.svg"/><Relationship Id="rId5" Type="http://schemas.openxmlformats.org/officeDocument/2006/relationships/tags" Target="../tags/tag281.xml"/><Relationship Id="rId15" Type="http://schemas.openxmlformats.org/officeDocument/2006/relationships/tags" Target="../tags/tag291.xml"/><Relationship Id="rId23" Type="http://schemas.openxmlformats.org/officeDocument/2006/relationships/image" Target="../media/image8.png"/><Relationship Id="rId10" Type="http://schemas.openxmlformats.org/officeDocument/2006/relationships/tags" Target="../tags/tag286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80.xml"/><Relationship Id="rId9" Type="http://schemas.openxmlformats.org/officeDocument/2006/relationships/tags" Target="../tags/tag285.xml"/><Relationship Id="rId14" Type="http://schemas.openxmlformats.org/officeDocument/2006/relationships/tags" Target="../tags/tag290.xml"/><Relationship Id="rId22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4.png"/><Relationship Id="rId3" Type="http://schemas.openxmlformats.org/officeDocument/2006/relationships/tags" Target="../tags/tag297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svg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11" Type="http://schemas.openxmlformats.org/officeDocument/2006/relationships/image" Target="../media/image8.png"/><Relationship Id="rId5" Type="http://schemas.openxmlformats.org/officeDocument/2006/relationships/tags" Target="../tags/tag299.xml"/><Relationship Id="rId10" Type="http://schemas.openxmlformats.org/officeDocument/2006/relationships/image" Target="../media/image7.svg"/><Relationship Id="rId4" Type="http://schemas.openxmlformats.org/officeDocument/2006/relationships/tags" Target="../tags/tag298.xml"/><Relationship Id="rId9" Type="http://schemas.openxmlformats.org/officeDocument/2006/relationships/image" Target="../media/image6.png"/><Relationship Id="rId1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6.png"/><Relationship Id="rId3" Type="http://schemas.openxmlformats.org/officeDocument/2006/relationships/tags" Target="../tags/tag30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svg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11" Type="http://schemas.openxmlformats.org/officeDocument/2006/relationships/image" Target="../media/image8.png"/><Relationship Id="rId5" Type="http://schemas.openxmlformats.org/officeDocument/2006/relationships/tags" Target="../tags/tag305.xml"/><Relationship Id="rId10" Type="http://schemas.openxmlformats.org/officeDocument/2006/relationships/image" Target="../media/image7.svg"/><Relationship Id="rId4" Type="http://schemas.openxmlformats.org/officeDocument/2006/relationships/tags" Target="../tags/tag304.xml"/><Relationship Id="rId9" Type="http://schemas.openxmlformats.org/officeDocument/2006/relationships/image" Target="../media/image6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09.xml"/><Relationship Id="rId7" Type="http://schemas.openxmlformats.org/officeDocument/2006/relationships/image" Target="../media/image7.svg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5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9.svg"/><Relationship Id="rId3" Type="http://schemas.openxmlformats.org/officeDocument/2006/relationships/tags" Target="../tags/tag4.xml"/><Relationship Id="rId21" Type="http://schemas.openxmlformats.org/officeDocument/2006/relationships/image" Target="../media/image24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8.png"/><Relationship Id="rId2" Type="http://schemas.openxmlformats.org/officeDocument/2006/relationships/tags" Target="../tags/tag3.xml"/><Relationship Id="rId16" Type="http://schemas.openxmlformats.org/officeDocument/2006/relationships/image" Target="../media/image7.svg"/><Relationship Id="rId20" Type="http://schemas.openxmlformats.org/officeDocument/2006/relationships/image" Target="../media/image2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6.png"/><Relationship Id="rId10" Type="http://schemas.openxmlformats.org/officeDocument/2006/relationships/tags" Target="../tags/tag11.xml"/><Relationship Id="rId19" Type="http://schemas.openxmlformats.org/officeDocument/2006/relationships/image" Target="../media/image22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.png"/><Relationship Id="rId22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1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17.xml"/><Relationship Id="rId13" Type="http://schemas.openxmlformats.org/officeDocument/2006/relationships/image" Target="../media/image7.svg"/><Relationship Id="rId18" Type="http://schemas.openxmlformats.org/officeDocument/2006/relationships/image" Target="../media/image63.png"/><Relationship Id="rId3" Type="http://schemas.openxmlformats.org/officeDocument/2006/relationships/tags" Target="../tags/tag312.xml"/><Relationship Id="rId7" Type="http://schemas.openxmlformats.org/officeDocument/2006/relationships/tags" Target="../tags/tag316.xml"/><Relationship Id="rId12" Type="http://schemas.openxmlformats.org/officeDocument/2006/relationships/image" Target="../media/image6.png"/><Relationship Id="rId17" Type="http://schemas.openxmlformats.org/officeDocument/2006/relationships/image" Target="../media/image62.png"/><Relationship Id="rId2" Type="http://schemas.openxmlformats.org/officeDocument/2006/relationships/tags" Target="../tags/tag311.xml"/><Relationship Id="rId16" Type="http://schemas.openxmlformats.org/officeDocument/2006/relationships/image" Target="../media/image61.jpeg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11" Type="http://schemas.openxmlformats.org/officeDocument/2006/relationships/image" Target="../media/image1.png"/><Relationship Id="rId5" Type="http://schemas.openxmlformats.org/officeDocument/2006/relationships/tags" Target="../tags/tag314.xml"/><Relationship Id="rId15" Type="http://schemas.openxmlformats.org/officeDocument/2006/relationships/image" Target="../media/image9.sv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64.svg"/><Relationship Id="rId4" Type="http://schemas.openxmlformats.org/officeDocument/2006/relationships/tags" Target="../tags/tag313.xml"/><Relationship Id="rId9" Type="http://schemas.openxmlformats.org/officeDocument/2006/relationships/tags" Target="../tags/tag318.xml"/><Relationship Id="rId1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26.xml"/><Relationship Id="rId13" Type="http://schemas.openxmlformats.org/officeDocument/2006/relationships/tags" Target="../tags/tag331.xml"/><Relationship Id="rId18" Type="http://schemas.openxmlformats.org/officeDocument/2006/relationships/image" Target="../media/image7.svg"/><Relationship Id="rId26" Type="http://schemas.openxmlformats.org/officeDocument/2006/relationships/image" Target="../media/image70.svg"/><Relationship Id="rId3" Type="http://schemas.openxmlformats.org/officeDocument/2006/relationships/tags" Target="../tags/tag321.xml"/><Relationship Id="rId21" Type="http://schemas.openxmlformats.org/officeDocument/2006/relationships/image" Target="../media/image65.png"/><Relationship Id="rId7" Type="http://schemas.openxmlformats.org/officeDocument/2006/relationships/tags" Target="../tags/tag325.xml"/><Relationship Id="rId12" Type="http://schemas.openxmlformats.org/officeDocument/2006/relationships/tags" Target="../tags/tag330.xml"/><Relationship Id="rId17" Type="http://schemas.openxmlformats.org/officeDocument/2006/relationships/image" Target="../media/image6.png"/><Relationship Id="rId25" Type="http://schemas.openxmlformats.org/officeDocument/2006/relationships/image" Target="../media/image69.png"/><Relationship Id="rId2" Type="http://schemas.openxmlformats.org/officeDocument/2006/relationships/tags" Target="../tags/tag320.xml"/><Relationship Id="rId16" Type="http://schemas.openxmlformats.org/officeDocument/2006/relationships/image" Target="../media/image1.png"/><Relationship Id="rId20" Type="http://schemas.openxmlformats.org/officeDocument/2006/relationships/image" Target="../media/image9.svg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11" Type="http://schemas.openxmlformats.org/officeDocument/2006/relationships/tags" Target="../tags/tag329.xml"/><Relationship Id="rId24" Type="http://schemas.openxmlformats.org/officeDocument/2006/relationships/image" Target="../media/image68.svg"/><Relationship Id="rId5" Type="http://schemas.openxmlformats.org/officeDocument/2006/relationships/tags" Target="../tags/tag323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67.png"/><Relationship Id="rId28" Type="http://schemas.openxmlformats.org/officeDocument/2006/relationships/image" Target="../media/image17.svg"/><Relationship Id="rId10" Type="http://schemas.openxmlformats.org/officeDocument/2006/relationships/tags" Target="../tags/tag328.xml"/><Relationship Id="rId19" Type="http://schemas.openxmlformats.org/officeDocument/2006/relationships/image" Target="../media/image8.png"/><Relationship Id="rId4" Type="http://schemas.openxmlformats.org/officeDocument/2006/relationships/tags" Target="../tags/tag322.xml"/><Relationship Id="rId9" Type="http://schemas.openxmlformats.org/officeDocument/2006/relationships/tags" Target="../tags/tag327.xml"/><Relationship Id="rId14" Type="http://schemas.openxmlformats.org/officeDocument/2006/relationships/tags" Target="../tags/tag332.xml"/><Relationship Id="rId22" Type="http://schemas.openxmlformats.org/officeDocument/2006/relationships/image" Target="../media/image66.svg"/><Relationship Id="rId27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340.xml"/><Relationship Id="rId13" Type="http://schemas.openxmlformats.org/officeDocument/2006/relationships/tags" Target="../tags/tag345.xml"/><Relationship Id="rId18" Type="http://schemas.openxmlformats.org/officeDocument/2006/relationships/tags" Target="../tags/tag350.xml"/><Relationship Id="rId26" Type="http://schemas.openxmlformats.org/officeDocument/2006/relationships/image" Target="../media/image9.svg"/><Relationship Id="rId3" Type="http://schemas.openxmlformats.org/officeDocument/2006/relationships/tags" Target="../tags/tag335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339.xml"/><Relationship Id="rId12" Type="http://schemas.openxmlformats.org/officeDocument/2006/relationships/tags" Target="../tags/tag344.xml"/><Relationship Id="rId17" Type="http://schemas.openxmlformats.org/officeDocument/2006/relationships/tags" Target="../tags/tag349.xml"/><Relationship Id="rId25" Type="http://schemas.openxmlformats.org/officeDocument/2006/relationships/image" Target="../media/image8.png"/><Relationship Id="rId2" Type="http://schemas.openxmlformats.org/officeDocument/2006/relationships/tags" Target="../tags/tag334.xml"/><Relationship Id="rId16" Type="http://schemas.openxmlformats.org/officeDocument/2006/relationships/tags" Target="../tags/tag348.xml"/><Relationship Id="rId20" Type="http://schemas.openxmlformats.org/officeDocument/2006/relationships/tags" Target="../tags/tag352.xml"/><Relationship Id="rId1" Type="http://schemas.openxmlformats.org/officeDocument/2006/relationships/tags" Target="../tags/tag333.xml"/><Relationship Id="rId6" Type="http://schemas.openxmlformats.org/officeDocument/2006/relationships/tags" Target="../tags/tag338.xml"/><Relationship Id="rId11" Type="http://schemas.openxmlformats.org/officeDocument/2006/relationships/tags" Target="../tags/tag343.xml"/><Relationship Id="rId24" Type="http://schemas.openxmlformats.org/officeDocument/2006/relationships/image" Target="../media/image7.svg"/><Relationship Id="rId5" Type="http://schemas.openxmlformats.org/officeDocument/2006/relationships/tags" Target="../tags/tag337.xml"/><Relationship Id="rId15" Type="http://schemas.openxmlformats.org/officeDocument/2006/relationships/tags" Target="../tags/tag347.xml"/><Relationship Id="rId23" Type="http://schemas.openxmlformats.org/officeDocument/2006/relationships/image" Target="../media/image6.png"/><Relationship Id="rId28" Type="http://schemas.openxmlformats.org/officeDocument/2006/relationships/image" Target="../media/image40.svg"/><Relationship Id="rId10" Type="http://schemas.openxmlformats.org/officeDocument/2006/relationships/tags" Target="../tags/tag342.xml"/><Relationship Id="rId19" Type="http://schemas.openxmlformats.org/officeDocument/2006/relationships/tags" Target="../tags/tag351.xml"/><Relationship Id="rId4" Type="http://schemas.openxmlformats.org/officeDocument/2006/relationships/tags" Target="../tags/tag336.xml"/><Relationship Id="rId9" Type="http://schemas.openxmlformats.org/officeDocument/2006/relationships/tags" Target="../tags/tag341.xml"/><Relationship Id="rId14" Type="http://schemas.openxmlformats.org/officeDocument/2006/relationships/tags" Target="../tags/tag346.xml"/><Relationship Id="rId22" Type="http://schemas.openxmlformats.org/officeDocument/2006/relationships/image" Target="../media/image1.png"/><Relationship Id="rId27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360.xml"/><Relationship Id="rId13" Type="http://schemas.openxmlformats.org/officeDocument/2006/relationships/tags" Target="../tags/tag365.xml"/><Relationship Id="rId18" Type="http://schemas.openxmlformats.org/officeDocument/2006/relationships/tags" Target="../tags/tag370.xml"/><Relationship Id="rId26" Type="http://schemas.openxmlformats.org/officeDocument/2006/relationships/image" Target="../media/image9.svg"/><Relationship Id="rId3" Type="http://schemas.openxmlformats.org/officeDocument/2006/relationships/tags" Target="../tags/tag355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359.xml"/><Relationship Id="rId12" Type="http://schemas.openxmlformats.org/officeDocument/2006/relationships/tags" Target="../tags/tag364.xml"/><Relationship Id="rId17" Type="http://schemas.openxmlformats.org/officeDocument/2006/relationships/tags" Target="../tags/tag369.xml"/><Relationship Id="rId25" Type="http://schemas.openxmlformats.org/officeDocument/2006/relationships/image" Target="../media/image8.png"/><Relationship Id="rId2" Type="http://schemas.openxmlformats.org/officeDocument/2006/relationships/tags" Target="../tags/tag354.xml"/><Relationship Id="rId16" Type="http://schemas.openxmlformats.org/officeDocument/2006/relationships/tags" Target="../tags/tag368.xml"/><Relationship Id="rId20" Type="http://schemas.openxmlformats.org/officeDocument/2006/relationships/tags" Target="../tags/tag372.xml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24" Type="http://schemas.openxmlformats.org/officeDocument/2006/relationships/image" Target="../media/image7.svg"/><Relationship Id="rId5" Type="http://schemas.openxmlformats.org/officeDocument/2006/relationships/tags" Target="../tags/tag357.xml"/><Relationship Id="rId15" Type="http://schemas.openxmlformats.org/officeDocument/2006/relationships/tags" Target="../tags/tag367.xml"/><Relationship Id="rId23" Type="http://schemas.openxmlformats.org/officeDocument/2006/relationships/image" Target="../media/image6.png"/><Relationship Id="rId28" Type="http://schemas.openxmlformats.org/officeDocument/2006/relationships/image" Target="../media/image21.svg"/><Relationship Id="rId10" Type="http://schemas.openxmlformats.org/officeDocument/2006/relationships/tags" Target="../tags/tag362.xml"/><Relationship Id="rId19" Type="http://schemas.openxmlformats.org/officeDocument/2006/relationships/tags" Target="../tags/tag371.xml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tags" Target="../tags/tag366.xml"/><Relationship Id="rId22" Type="http://schemas.openxmlformats.org/officeDocument/2006/relationships/image" Target="../media/image1.png"/><Relationship Id="rId27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26" Type="http://schemas.openxmlformats.org/officeDocument/2006/relationships/image" Target="../media/image88.svg"/><Relationship Id="rId3" Type="http://schemas.openxmlformats.org/officeDocument/2006/relationships/image" Target="../media/image2.png"/><Relationship Id="rId21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81.svg"/><Relationship Id="rId20" Type="http://schemas.openxmlformats.org/officeDocument/2006/relationships/image" Target="../media/image84.sv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10.png"/><Relationship Id="rId24" Type="http://schemas.openxmlformats.org/officeDocument/2006/relationships/image" Target="../media/image87.sv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86.png"/><Relationship Id="rId28" Type="http://schemas.openxmlformats.org/officeDocument/2006/relationships/image" Target="../media/image89.svg"/><Relationship Id="rId10" Type="http://schemas.openxmlformats.org/officeDocument/2006/relationships/image" Target="../media/image76.svg"/><Relationship Id="rId19" Type="http://schemas.openxmlformats.org/officeDocument/2006/relationships/image" Target="../media/image18.png"/><Relationship Id="rId4" Type="http://schemas.openxmlformats.org/officeDocument/2006/relationships/image" Target="../media/image72.svg"/><Relationship Id="rId9" Type="http://schemas.openxmlformats.org/officeDocument/2006/relationships/image" Target="../media/image8.png"/><Relationship Id="rId14" Type="http://schemas.openxmlformats.org/officeDocument/2006/relationships/image" Target="../media/image79.svg"/><Relationship Id="rId22" Type="http://schemas.openxmlformats.org/officeDocument/2006/relationships/image" Target="../media/image85.svg"/><Relationship Id="rId27" Type="http://schemas.openxmlformats.org/officeDocument/2006/relationships/image" Target="../media/image14.png"/><Relationship Id="rId30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6.jpe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sv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8.png"/><Relationship Id="rId5" Type="http://schemas.openxmlformats.org/officeDocument/2006/relationships/tags" Target="../tags/tag18.xml"/><Relationship Id="rId15" Type="http://schemas.openxmlformats.org/officeDocument/2006/relationships/image" Target="../media/image28.png"/><Relationship Id="rId10" Type="http://schemas.openxmlformats.org/officeDocument/2006/relationships/image" Target="../media/image7.svg"/><Relationship Id="rId4" Type="http://schemas.openxmlformats.org/officeDocument/2006/relationships/tags" Target="../tags/tag17.xml"/><Relationship Id="rId9" Type="http://schemas.openxmlformats.org/officeDocument/2006/relationships/image" Target="../media/image6.png"/><Relationship Id="rId1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1" Type="http://schemas.openxmlformats.org/officeDocument/2006/relationships/image" Target="../media/image7.sv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image" Target="../media/image6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image" Target="../media/image9.svg"/><Relationship Id="rId10" Type="http://schemas.openxmlformats.org/officeDocument/2006/relationships/tags" Target="../tags/tag29.xml"/><Relationship Id="rId19" Type="http://schemas.openxmlformats.org/officeDocument/2006/relationships/image" Target="../media/image1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9.xml"/><Relationship Id="rId7" Type="http://schemas.openxmlformats.org/officeDocument/2006/relationships/image" Target="../media/image7.sv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1.png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2.xml"/><Relationship Id="rId7" Type="http://schemas.openxmlformats.org/officeDocument/2006/relationships/image" Target="../media/image7.sv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5.xml"/><Relationship Id="rId7" Type="http://schemas.openxmlformats.org/officeDocument/2006/relationships/image" Target="../media/image7.sv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9735" y="-3991992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77980" y="8540300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219200" y="1562100"/>
            <a:ext cx="16920210" cy="3323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0000" b="1" dirty="0" err="1">
                <a:solidFill>
                  <a:srgbClr val="000000"/>
                </a:solidFill>
                <a:latin typeface="Corbel" panose="020B0503020204020204" pitchFamily="34" charset="0"/>
                <a:ea typeface="DM Sans Bold"/>
                <a:cs typeface="DM Sans Bold"/>
                <a:sym typeface="DM Sans Bold"/>
              </a:rPr>
              <a:t>ExpressionLearner</a:t>
            </a:r>
            <a:endParaRPr lang="en-US" altLang="zh-CN" sz="10000" b="1" dirty="0">
              <a:solidFill>
                <a:srgbClr val="000000"/>
              </a:solidFill>
              <a:latin typeface="Corbel" panose="020B0503020204020204" pitchFamily="34" charset="0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charset="0"/>
                <a:ea typeface="DM Sans Bold"/>
                <a:cs typeface="Times New Roman" panose="02020603050405020304" charset="0"/>
                <a:sym typeface="DM Sans Bold"/>
              </a:rPr>
              <a:t>(AI-Assisted Chinese Language Expression</a:t>
            </a:r>
          </a:p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charset="0"/>
                <a:ea typeface="DM Sans Bold"/>
                <a:cs typeface="Times New Roman" panose="02020603050405020304" charset="0"/>
                <a:sym typeface="DM Sans Bold"/>
              </a:rPr>
              <a:t>Practice Platform for Lower-Grade Students)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6637" y="5219413"/>
            <a:ext cx="8459795" cy="571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4380" b="1" spc="-87" dirty="0">
                <a:solidFill>
                  <a:srgbClr val="0070C0"/>
                </a:solidFill>
                <a:latin typeface="+mj-lt"/>
                <a:ea typeface="DM Sans Bold"/>
                <a:cs typeface="DM Sans Bold"/>
                <a:sym typeface="DM Sans Bold"/>
              </a:rPr>
              <a:t>Presented by  Team  08</a:t>
            </a:r>
          </a:p>
        </p:txBody>
      </p:sp>
      <p:sp>
        <p:nvSpPr>
          <p:cNvPr id="19" name="Freeform 19"/>
          <p:cNvSpPr/>
          <p:nvPr/>
        </p:nvSpPr>
        <p:spPr>
          <a:xfrm>
            <a:off x="4572191" y="5524524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3"/>
          <p:cNvGrpSpPr/>
          <p:nvPr/>
        </p:nvGrpSpPr>
        <p:grpSpPr>
          <a:xfrm>
            <a:off x="5577205" y="6161405"/>
            <a:ext cx="8700770" cy="2663190"/>
            <a:chOff x="0" y="0"/>
            <a:chExt cx="2065940" cy="984643"/>
          </a:xfrm>
        </p:grpSpPr>
        <p:sp>
          <p:nvSpPr>
            <p:cNvPr id="21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5943542" y="6683135"/>
            <a:ext cx="1521152" cy="1697240"/>
          </a:xfrm>
          <a:custGeom>
            <a:avLst/>
            <a:gdLst/>
            <a:ahLst/>
            <a:cxnLst/>
            <a:rect l="l" t="t" r="r" b="b"/>
            <a:pathLst>
              <a:path w="1521152" h="1697240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458200" y="6515100"/>
            <a:ext cx="5336540" cy="248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ea typeface="DM Sans"/>
                <a:cs typeface="+mn-lt"/>
                <a:sym typeface="DM Sans"/>
              </a:rPr>
              <a:t>Xuanhe Yang      2252709</a:t>
            </a: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ea typeface="DM Sans"/>
                <a:cs typeface="+mn-lt"/>
                <a:sym typeface="DM Sans"/>
              </a:rPr>
              <a:t>Peiyu Duan         2251531</a:t>
            </a: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ea typeface="DM Sans"/>
                <a:cs typeface="+mn-lt"/>
                <a:sym typeface="DM Sans"/>
              </a:rPr>
              <a:t>Tong  Li                2251653</a:t>
            </a: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DM Sans"/>
                <a:cs typeface="+mn-lt"/>
                <a:sym typeface="DM Sans"/>
              </a:rPr>
              <a:t>Fubin Chen         2253715</a:t>
            </a: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  <a:p>
            <a:pPr marL="0" lvl="0" indent="0" algn="l">
              <a:lnSpc>
                <a:spcPts val="1935"/>
              </a:lnSpc>
              <a:spcBef>
                <a:spcPct val="0"/>
              </a:spcBef>
            </a:pPr>
            <a:endParaRPr lang="en-US" sz="3000" u="none" strike="noStrike">
              <a:solidFill>
                <a:srgbClr val="000000"/>
              </a:solidFill>
              <a:ea typeface="DM Sans"/>
              <a:cs typeface="+mn-lt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Features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1568450"/>
            <a:chOff x="15000" y="5982"/>
            <a:chExt cx="23496" cy="2470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Friendly AI Guiding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86000" y="8724900"/>
            <a:ext cx="14411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Real-Time Speech-to-Text  +  Immediate AI Feedback </a:t>
            </a:r>
          </a:p>
        </p:txBody>
      </p:sp>
      <p:pic>
        <p:nvPicPr>
          <p:cNvPr id="3" name="图片 2" descr="3-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2192020"/>
            <a:ext cx="13306425" cy="6361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Features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278890" y="1383030"/>
            <a:ext cx="14919960" cy="1568450"/>
            <a:chOff x="15000" y="5982"/>
            <a:chExt cx="23496" cy="2470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Completed tasks history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86000" y="8724900"/>
            <a:ext cx="14411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Task Review for Children </a:t>
            </a:r>
          </a:p>
        </p:txBody>
      </p:sp>
      <p:pic>
        <p:nvPicPr>
          <p:cNvPr id="4" name="图片 3" descr="3-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400" y="2358390"/>
            <a:ext cx="12343130" cy="5911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10" name="组合 9"/>
          <p:cNvGrpSpPr/>
          <p:nvPr/>
        </p:nvGrpSpPr>
        <p:grpSpPr>
          <a:xfrm>
            <a:off x="2286000" y="1638300"/>
            <a:ext cx="9539605" cy="6324600"/>
            <a:chOff x="1560" y="1980"/>
            <a:chExt cx="15023" cy="9960"/>
          </a:xfrm>
        </p:grpSpPr>
        <p:sp>
          <p:nvSpPr>
            <p:cNvPr id="7" name="椭圆 6"/>
            <p:cNvSpPr/>
            <p:nvPr/>
          </p:nvSpPr>
          <p:spPr>
            <a:xfrm>
              <a:off x="2400" y="2100"/>
              <a:ext cx="10560" cy="98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840" y="6300"/>
              <a:ext cx="12743" cy="1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30"/>
                </a:lnSpc>
              </a:pPr>
              <a:r>
                <a:rPr lang="en-US" altLang="zh-CN" sz="960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altLang="zh-CN" sz="96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Design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60" y="1980"/>
              <a:ext cx="598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>
                  <a:latin typeface="Times New Roman" panose="02020603050405020304" charset="0"/>
                  <a:cs typeface="Times New Roman" panose="02020603050405020304" charset="0"/>
                </a:rPr>
                <a:t>Part III</a:t>
              </a:r>
            </a:p>
          </p:txBody>
        </p:sp>
      </p:grpSp>
      <p:sp>
        <p:nvSpPr>
          <p:cNvPr id="3" name="Freeform 3"/>
          <p:cNvSpPr/>
          <p:nvPr/>
        </p:nvSpPr>
        <p:spPr>
          <a:xfrm>
            <a:off x="12496790" y="179057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12878047" y="1942785"/>
            <a:ext cx="3032484" cy="6646539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4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Architecture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1322070"/>
            <a:chOff x="15000" y="5982"/>
            <a:chExt cx="23496" cy="2082"/>
          </a:xfrm>
        </p:grpSpPr>
        <p:sp>
          <p:nvSpPr>
            <p:cNvPr id="5" name="椭圆 4"/>
            <p:cNvSpPr/>
            <p:nvPr>
              <p:custDataLst>
                <p:tags r:id="rId11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12"/>
              </p:custDataLst>
            </p:nvPr>
          </p:nvSpPr>
          <p:spPr>
            <a:xfrm>
              <a:off x="15746" y="5982"/>
              <a:ext cx="22750" cy="20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Three-tier Architecture</a:t>
              </a:r>
            </a:p>
            <a:p>
              <a:pPr algn="l"/>
              <a:endPara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8" name="图片 7" descr="2-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19400" y="2171700"/>
            <a:ext cx="12314555" cy="4460875"/>
          </a:xfrm>
          <a:prstGeom prst="rect">
            <a:avLst/>
          </a:prstGeom>
        </p:spPr>
      </p:pic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1752600" y="6840855"/>
            <a:ext cx="15396210" cy="953135"/>
            <a:chOff x="15000" y="5982"/>
            <a:chExt cx="24246" cy="1501"/>
          </a:xfrm>
        </p:grpSpPr>
        <p:sp>
          <p:nvSpPr>
            <p:cNvPr id="12" name="椭圆 11"/>
            <p:cNvSpPr/>
            <p:nvPr>
              <p:custDataLst>
                <p:tags r:id="rId9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0"/>
              </p:custDataLst>
            </p:nvPr>
          </p:nvSpPr>
          <p:spPr>
            <a:xfrm>
              <a:off x="15746" y="5982"/>
              <a:ext cx="23500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Presentation Layer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: Responsible for user interaction, displaying task selection, task details, user login, personal center, and other pages.</a:t>
              </a:r>
            </a:p>
          </p:txBody>
        </p:sp>
      </p:grp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1676400" y="7962900"/>
            <a:ext cx="15396210" cy="953135"/>
            <a:chOff x="15000" y="5982"/>
            <a:chExt cx="24246" cy="1501"/>
          </a:xfrm>
        </p:grpSpPr>
        <p:sp>
          <p:nvSpPr>
            <p:cNvPr id="15" name="椭圆 14"/>
            <p:cNvSpPr/>
            <p:nvPr>
              <p:custDataLst>
                <p:tags r:id="rId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8"/>
              </p:custDataLst>
            </p:nvPr>
          </p:nvSpPr>
          <p:spPr>
            <a:xfrm>
              <a:off x="15746" y="5982"/>
              <a:ext cx="23500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Business Logic Layer: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Processes user requests, handles business logic and data interactions, returns response results. The backend implements interface logic related to tasks, students, and users</a:t>
              </a:r>
            </a:p>
          </p:txBody>
        </p:sp>
      </p:grpSp>
      <p:grpSp>
        <p:nvGrpSpPr>
          <p:cNvPr id="18" name="组合 17"/>
          <p:cNvGrpSpPr/>
          <p:nvPr>
            <p:custDataLst>
              <p:tags r:id="rId4"/>
            </p:custDataLst>
          </p:nvPr>
        </p:nvGrpSpPr>
        <p:grpSpPr>
          <a:xfrm>
            <a:off x="1676400" y="8916035"/>
            <a:ext cx="15396210" cy="953135"/>
            <a:chOff x="15000" y="5982"/>
            <a:chExt cx="24246" cy="1501"/>
          </a:xfrm>
        </p:grpSpPr>
        <p:sp>
          <p:nvSpPr>
            <p:cNvPr id="19" name="椭圆 18"/>
            <p:cNvSpPr/>
            <p:nvPr>
              <p:custDataLst>
                <p:tags r:id="rId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6"/>
              </p:custDataLst>
            </p:nvPr>
          </p:nvSpPr>
          <p:spPr>
            <a:xfrm>
              <a:off x="15746" y="5982"/>
              <a:ext cx="23500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Data Layer: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Stores system-related data, including user information, task data, student responses, and image data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3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Architecture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5" name="椭圆 4"/>
            <p:cNvSpPr/>
            <p:nvPr>
              <p:custDataLst>
                <p:tags r:id="rId20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21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Overall Architecture</a:t>
              </a:r>
            </a:p>
          </p:txBody>
        </p:sp>
      </p:grpSp>
      <p:pic>
        <p:nvPicPr>
          <p:cNvPr id="3" name="图片 2" descr="all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3000" y="2040255"/>
            <a:ext cx="10521950" cy="7217410"/>
          </a:xfrm>
          <a:prstGeom prst="rect">
            <a:avLst/>
          </a:prstGeom>
        </p:spPr>
      </p:pic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11963400" y="1383030"/>
            <a:ext cx="5696585" cy="1260475"/>
            <a:chOff x="15000" y="5982"/>
            <a:chExt cx="8971" cy="1985"/>
          </a:xfrm>
        </p:grpSpPr>
        <p:sp>
          <p:nvSpPr>
            <p:cNvPr id="30" name="椭圆 29"/>
            <p:cNvSpPr/>
            <p:nvPr>
              <p:custDataLst>
                <p:tags r:id="rId1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>
              <p:custDataLst>
                <p:tags r:id="rId19"/>
              </p:custDataLst>
            </p:nvPr>
          </p:nvSpPr>
          <p:spPr>
            <a:xfrm>
              <a:off x="15746" y="5982"/>
              <a:ext cx="8225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Service Layer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core business logic layer, connecting presentation and data access layers</a:t>
              </a:r>
            </a:p>
          </p:txBody>
        </p:sp>
      </p:grpSp>
      <p:grpSp>
        <p:nvGrpSpPr>
          <p:cNvPr id="34" name="组合 33"/>
          <p:cNvGrpSpPr/>
          <p:nvPr>
            <p:custDataLst>
              <p:tags r:id="rId3"/>
            </p:custDataLst>
          </p:nvPr>
        </p:nvGrpSpPr>
        <p:grpSpPr>
          <a:xfrm>
            <a:off x="11963400" y="3909695"/>
            <a:ext cx="5696585" cy="1260475"/>
            <a:chOff x="15000" y="5982"/>
            <a:chExt cx="8971" cy="1985"/>
          </a:xfrm>
        </p:grpSpPr>
        <p:sp>
          <p:nvSpPr>
            <p:cNvPr id="35" name="椭圆 34"/>
            <p:cNvSpPr/>
            <p:nvPr>
              <p:custDataLst>
                <p:tags r:id="rId16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>
              <p:custDataLst>
                <p:tags r:id="rId17"/>
              </p:custDataLst>
            </p:nvPr>
          </p:nvSpPr>
          <p:spPr>
            <a:xfrm>
              <a:off x="15746" y="5982"/>
              <a:ext cx="8225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Boundary Layer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Manages interactions between external systems and internal components</a:t>
              </a:r>
            </a:p>
          </p:txBody>
        </p:sp>
      </p:grpSp>
      <p:grpSp>
        <p:nvGrpSpPr>
          <p:cNvPr id="37" name="组合 36"/>
          <p:cNvGrpSpPr/>
          <p:nvPr>
            <p:custDataLst>
              <p:tags r:id="rId4"/>
            </p:custDataLst>
          </p:nvPr>
        </p:nvGrpSpPr>
        <p:grpSpPr>
          <a:xfrm>
            <a:off x="11963400" y="2830830"/>
            <a:ext cx="5696585" cy="891540"/>
            <a:chOff x="15000" y="5982"/>
            <a:chExt cx="8971" cy="1404"/>
          </a:xfrm>
        </p:grpSpPr>
        <p:sp>
          <p:nvSpPr>
            <p:cNvPr id="38" name="椭圆 37"/>
            <p:cNvSpPr/>
            <p:nvPr>
              <p:custDataLst>
                <p:tags r:id="rId14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>
              <p:custDataLst>
                <p:tags r:id="rId15"/>
              </p:custDataLst>
            </p:nvPr>
          </p:nvSpPr>
          <p:spPr>
            <a:xfrm>
              <a:off x="15746" y="5982"/>
              <a:ext cx="8225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Data Access Layer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Handles database interactions</a:t>
              </a:r>
            </a:p>
          </p:txBody>
        </p:sp>
      </p:grpSp>
      <p:grpSp>
        <p:nvGrpSpPr>
          <p:cNvPr id="40" name="组合 39"/>
          <p:cNvGrpSpPr/>
          <p:nvPr>
            <p:custDataLst>
              <p:tags r:id="rId5"/>
            </p:custDataLst>
          </p:nvPr>
        </p:nvGrpSpPr>
        <p:grpSpPr>
          <a:xfrm>
            <a:off x="11963400" y="5574030"/>
            <a:ext cx="5697220" cy="1260475"/>
            <a:chOff x="15000" y="5982"/>
            <a:chExt cx="8972" cy="1985"/>
          </a:xfrm>
        </p:grpSpPr>
        <p:sp>
          <p:nvSpPr>
            <p:cNvPr id="41" name="椭圆 40"/>
            <p:cNvSpPr/>
            <p:nvPr>
              <p:custDataLst>
                <p:tags r:id="rId1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>
              <p:custDataLst>
                <p:tags r:id="rId13"/>
              </p:custDataLst>
            </p:nvPr>
          </p:nvSpPr>
          <p:spPr>
            <a:xfrm>
              <a:off x="15746" y="5982"/>
              <a:ext cx="8226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External Interface Layer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Facilitates integration with third-party services or APIs</a:t>
              </a:r>
            </a:p>
          </p:txBody>
        </p:sp>
      </p:grpSp>
      <p:grpSp>
        <p:nvGrpSpPr>
          <p:cNvPr id="43" name="组合 42"/>
          <p:cNvGrpSpPr/>
          <p:nvPr>
            <p:custDataLst>
              <p:tags r:id="rId6"/>
            </p:custDataLst>
          </p:nvPr>
        </p:nvGrpSpPr>
        <p:grpSpPr>
          <a:xfrm>
            <a:off x="12023090" y="8370570"/>
            <a:ext cx="5837555" cy="1260475"/>
            <a:chOff x="15000" y="5982"/>
            <a:chExt cx="9193" cy="1985"/>
          </a:xfrm>
        </p:grpSpPr>
        <p:sp>
          <p:nvSpPr>
            <p:cNvPr id="44" name="椭圆 43"/>
            <p:cNvSpPr/>
            <p:nvPr>
              <p:custDataLst>
                <p:tags r:id="rId10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>
              <p:custDataLst>
                <p:tags r:id="rId11"/>
              </p:custDataLst>
            </p:nvPr>
          </p:nvSpPr>
          <p:spPr>
            <a:xfrm>
              <a:off x="15746" y="5982"/>
              <a:ext cx="8447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DTO &amp; SC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supports efficient and clean data exchange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Ensures secure communication</a:t>
              </a:r>
            </a:p>
          </p:txBody>
        </p:sp>
      </p:grpSp>
      <p:grpSp>
        <p:nvGrpSpPr>
          <p:cNvPr id="46" name="组合 45"/>
          <p:cNvGrpSpPr/>
          <p:nvPr>
            <p:custDataLst>
              <p:tags r:id="rId7"/>
            </p:custDataLst>
          </p:nvPr>
        </p:nvGrpSpPr>
        <p:grpSpPr>
          <a:xfrm>
            <a:off x="12090400" y="6972300"/>
            <a:ext cx="5837555" cy="1260475"/>
            <a:chOff x="15000" y="5982"/>
            <a:chExt cx="9193" cy="1985"/>
          </a:xfrm>
        </p:grpSpPr>
        <p:sp>
          <p:nvSpPr>
            <p:cNvPr id="47" name="椭圆 46"/>
            <p:cNvSpPr/>
            <p:nvPr>
              <p:custDataLst>
                <p:tags r:id="rId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>
              <p:custDataLst>
                <p:tags r:id="rId9"/>
              </p:custDataLst>
            </p:nvPr>
          </p:nvSpPr>
          <p:spPr>
            <a:xfrm>
              <a:off x="15746" y="5982"/>
              <a:ext cx="8447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Utility &amp; Configuration Libraries</a:t>
              </a:r>
            </a:p>
            <a:p>
              <a:pPr algn="l"/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Provides reusable tools and configurations for system operations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Architecture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Detailed Architecture</a:t>
              </a:r>
            </a:p>
          </p:txBody>
        </p:sp>
      </p:grpSp>
      <p:pic>
        <p:nvPicPr>
          <p:cNvPr id="8" name="图片 7" descr="2-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2115820"/>
            <a:ext cx="10021570" cy="67443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15060" y="8877300"/>
            <a:ext cx="170668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Next, we will provide introduction to the </a:t>
            </a:r>
            <a:r>
              <a:rPr lang="en-US" altLang="zh-CN" sz="4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components and interfaces</a:t>
            </a:r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4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Components&amp;Interfaces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2-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800" y="2936875"/>
            <a:ext cx="9436735" cy="6169025"/>
          </a:xfrm>
          <a:prstGeom prst="rect">
            <a:avLst/>
          </a:prstGeom>
        </p:spPr>
      </p:pic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9" name="椭圆 8"/>
            <p:cNvSpPr/>
            <p:nvPr>
              <p:custDataLst>
                <p:tags r:id="rId11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Presentation Layer</a:t>
              </a:r>
            </a:p>
          </p:txBody>
        </p:sp>
      </p:grpSp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10896600" y="1562100"/>
            <a:ext cx="7064375" cy="1630045"/>
            <a:chOff x="15000" y="5982"/>
            <a:chExt cx="11125" cy="2567"/>
          </a:xfrm>
        </p:grpSpPr>
        <p:sp>
          <p:nvSpPr>
            <p:cNvPr id="30" name="椭圆 29"/>
            <p:cNvSpPr/>
            <p:nvPr>
              <p:custDataLst>
                <p:tags r:id="rId9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>
              <p:custDataLst>
                <p:tags r:id="rId10"/>
              </p:custDataLst>
            </p:nvPr>
          </p:nvSpPr>
          <p:spPr>
            <a:xfrm>
              <a:off x="15746" y="5982"/>
              <a:ext cx="10379" cy="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Interaction Component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24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[Task Selection Page]  [Task Details Page]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24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[Login Page]   [Personal Center Page]</a:t>
              </a:r>
              <a:endPara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0896600" y="3924300"/>
            <a:ext cx="7324090" cy="2738120"/>
            <a:chOff x="15000" y="5982"/>
            <a:chExt cx="11534" cy="4312"/>
          </a:xfrm>
        </p:grpSpPr>
        <p:sp>
          <p:nvSpPr>
            <p:cNvPr id="14" name="椭圆 13"/>
            <p:cNvSpPr/>
            <p:nvPr>
              <p:custDataLst>
                <p:tags r:id="rId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8"/>
              </p:custDataLst>
            </p:nvPr>
          </p:nvSpPr>
          <p:spPr>
            <a:xfrm>
              <a:off x="15746" y="5982"/>
              <a:ext cx="10788" cy="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Data Encapsulation Component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Formats and encapsulates user input or system return data to meet backend interaction requirements. Encapsulates data into VOs for transmission and processing</a:t>
              </a:r>
            </a:p>
          </p:txBody>
        </p:sp>
      </p:grp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10896600" y="6896100"/>
            <a:ext cx="7167880" cy="2183765"/>
            <a:chOff x="15000" y="5982"/>
            <a:chExt cx="11288" cy="3439"/>
          </a:xfrm>
        </p:grpSpPr>
        <p:sp>
          <p:nvSpPr>
            <p:cNvPr id="18" name="椭圆 17"/>
            <p:cNvSpPr/>
            <p:nvPr>
              <p:custDataLst>
                <p:tags r:id="rId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15746" y="5982"/>
              <a:ext cx="10542" cy="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Backend Interaction Components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Sends formatted data to the backend via API, where business logic processing occurs based on requirements and returns results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0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Components&amp;Interfaces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9" name="椭圆 8"/>
            <p:cNvSpPr/>
            <p:nvPr>
              <p:custDataLst>
                <p:tags r:id="rId1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8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Boundary Layer Controllers</a:t>
              </a:r>
            </a:p>
          </p:txBody>
        </p:sp>
      </p:grp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9753600" y="1714500"/>
            <a:ext cx="8204835" cy="1260475"/>
            <a:chOff x="15000" y="5982"/>
            <a:chExt cx="11650" cy="1985"/>
          </a:xfrm>
        </p:grpSpPr>
        <p:sp>
          <p:nvSpPr>
            <p:cNvPr id="14" name="椭圆 13"/>
            <p:cNvSpPr/>
            <p:nvPr>
              <p:custDataLst>
                <p:tags r:id="rId1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5672" y="5982"/>
              <a:ext cx="10978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 Controller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Handles AI question requests and task session information retrieval, calls </a:t>
              </a:r>
              <a:r>
                <a:rPr lang="en-US" altLang="zh-CN" sz="24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AiService</a:t>
              </a:r>
            </a:p>
          </p:txBody>
        </p:sp>
      </p:grpSp>
      <p:pic>
        <p:nvPicPr>
          <p:cNvPr id="5" name="图片 4" descr="2-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24000" y="2095500"/>
            <a:ext cx="7702550" cy="7525385"/>
          </a:xfrm>
          <a:prstGeom prst="rect">
            <a:avLst/>
          </a:prstGeom>
        </p:spPr>
      </p:pic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9753600" y="4668520"/>
            <a:ext cx="8204835" cy="1260475"/>
            <a:chOff x="15000" y="5982"/>
            <a:chExt cx="11650" cy="1985"/>
          </a:xfrm>
        </p:grpSpPr>
        <p:sp>
          <p:nvSpPr>
            <p:cNvPr id="21" name="椭圆 20"/>
            <p:cNvSpPr/>
            <p:nvPr>
              <p:custDataLst>
                <p:tags r:id="rId13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15672" y="5982"/>
              <a:ext cx="10978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StudentTaskController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Manages student task operations like homework submission, feedback retrieval, and grading, calls</a:t>
              </a:r>
              <a:r>
                <a:rPr lang="en-US" altLang="zh-CN" sz="24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StudentTaskService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753600" y="3094990"/>
            <a:ext cx="8204835" cy="1260475"/>
            <a:chOff x="15000" y="5982"/>
            <a:chExt cx="11650" cy="1985"/>
          </a:xfrm>
        </p:grpSpPr>
        <p:sp>
          <p:nvSpPr>
            <p:cNvPr id="24" name="椭圆 23"/>
            <p:cNvSpPr/>
            <p:nvPr>
              <p:custDataLst>
                <p:tags r:id="rId11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15672" y="5982"/>
              <a:ext cx="10978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ImageController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Processes image uploads and task image queries, calls</a:t>
              </a:r>
              <a:r>
                <a:rPr lang="en-US" altLang="zh-CN" sz="24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ImageService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9753600" y="6242050"/>
            <a:ext cx="8204835" cy="1260475"/>
            <a:chOff x="15000" y="5982"/>
            <a:chExt cx="11650" cy="1985"/>
          </a:xfrm>
        </p:grpSpPr>
        <p:sp>
          <p:nvSpPr>
            <p:cNvPr id="27" name="椭圆 26"/>
            <p:cNvSpPr/>
            <p:nvPr>
              <p:custDataLst>
                <p:tags r:id="rId9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0"/>
              </p:custDataLst>
            </p:nvPr>
          </p:nvSpPr>
          <p:spPr>
            <a:xfrm>
              <a:off x="15672" y="5982"/>
              <a:ext cx="10978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TaskController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Handles task retrieval, detail viewing, and creation, calls</a:t>
              </a:r>
              <a:r>
                <a:rPr lang="en-US" altLang="zh-CN" sz="24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TaskService</a:t>
              </a:r>
            </a:p>
          </p:txBody>
        </p:sp>
      </p:grpSp>
      <p:grpSp>
        <p:nvGrpSpPr>
          <p:cNvPr id="32" name="组合 31"/>
          <p:cNvGrpSpPr/>
          <p:nvPr>
            <p:custDataLst>
              <p:tags r:id="rId6"/>
            </p:custDataLst>
          </p:nvPr>
        </p:nvGrpSpPr>
        <p:grpSpPr>
          <a:xfrm>
            <a:off x="9753600" y="7845425"/>
            <a:ext cx="8204835" cy="1260475"/>
            <a:chOff x="15000" y="5982"/>
            <a:chExt cx="11650" cy="1985"/>
          </a:xfrm>
        </p:grpSpPr>
        <p:sp>
          <p:nvSpPr>
            <p:cNvPr id="34" name="椭圆 33"/>
            <p:cNvSpPr/>
            <p:nvPr>
              <p:custDataLst>
                <p:tags r:id="rId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8"/>
              </p:custDataLst>
            </p:nvPr>
          </p:nvSpPr>
          <p:spPr>
            <a:xfrm>
              <a:off x="15672" y="5982"/>
              <a:ext cx="10978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UserController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Manages user operations like login, registration, and user information retrieval, calls</a:t>
              </a:r>
              <a:r>
                <a:rPr lang="en-US" altLang="zh-CN" sz="24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UserService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7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Components&amp;Interfaces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9" name="椭圆 8"/>
            <p:cNvSpPr/>
            <p:nvPr>
              <p:custDataLst>
                <p:tags r:id="rId14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5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External Interface Layer</a:t>
              </a:r>
            </a:p>
          </p:txBody>
        </p:sp>
      </p:grp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9829800" y="2704465"/>
            <a:ext cx="8204835" cy="1260475"/>
            <a:chOff x="15000" y="5982"/>
            <a:chExt cx="11650" cy="1985"/>
          </a:xfrm>
        </p:grpSpPr>
        <p:sp>
          <p:nvSpPr>
            <p:cNvPr id="14" name="椭圆 13"/>
            <p:cNvSpPr/>
            <p:nvPr>
              <p:custDataLst>
                <p:tags r:id="rId1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15672" y="5982"/>
              <a:ext cx="10978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AudioStreamProcessor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Processes audio stream data, sends audio data blocks to WebSocket clients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9829800" y="5658485"/>
            <a:ext cx="8204835" cy="1260475"/>
            <a:chOff x="15000" y="5982"/>
            <a:chExt cx="11650" cy="1985"/>
          </a:xfrm>
        </p:grpSpPr>
        <p:sp>
          <p:nvSpPr>
            <p:cNvPr id="21" name="椭圆 20"/>
            <p:cNvSpPr/>
            <p:nvPr>
              <p:custDataLst>
                <p:tags r:id="rId10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11"/>
              </p:custDataLst>
            </p:nvPr>
          </p:nvSpPr>
          <p:spPr>
            <a:xfrm>
              <a:off x="15672" y="5982"/>
              <a:ext cx="10978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CustomWebSocketClient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Custom WebSocket client for voice recognition service connection.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829800" y="4084955"/>
            <a:ext cx="8204835" cy="1260475"/>
            <a:chOff x="15000" y="5982"/>
            <a:chExt cx="11650" cy="1985"/>
          </a:xfrm>
        </p:grpSpPr>
        <p:sp>
          <p:nvSpPr>
            <p:cNvPr id="24" name="椭圆 23"/>
            <p:cNvSpPr/>
            <p:nvPr>
              <p:custDataLst>
                <p:tags r:id="rId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9"/>
              </p:custDataLst>
            </p:nvPr>
          </p:nvSpPr>
          <p:spPr>
            <a:xfrm>
              <a:off x="15672" y="5982"/>
              <a:ext cx="10978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AudioWebSocketHandler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Handles WebSocket connections, establishes connections with voice recognition service.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9829800" y="7232015"/>
            <a:ext cx="8204835" cy="1260475"/>
            <a:chOff x="15000" y="5982"/>
            <a:chExt cx="11650" cy="1985"/>
          </a:xfrm>
        </p:grpSpPr>
        <p:sp>
          <p:nvSpPr>
            <p:cNvPr id="27" name="椭圆 26"/>
            <p:cNvSpPr/>
            <p:nvPr>
              <p:custDataLst>
                <p:tags r:id="rId6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7"/>
              </p:custDataLst>
            </p:nvPr>
          </p:nvSpPr>
          <p:spPr>
            <a:xfrm>
              <a:off x="15672" y="5982"/>
              <a:ext cx="10978" cy="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DraftWithOrigin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Custom WebSocket handshake protocol supporting cross-origin access</a:t>
              </a:r>
            </a:p>
          </p:txBody>
        </p:sp>
      </p:grpSp>
      <p:pic>
        <p:nvPicPr>
          <p:cNvPr id="5" name="图片 4" descr="2-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19200" y="2400300"/>
            <a:ext cx="8081010" cy="61220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Components&amp;Interfaces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2209800" y="1333500"/>
            <a:ext cx="1444625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Service Layer</a:t>
            </a:r>
          </a:p>
        </p:txBody>
      </p:sp>
      <p:pic>
        <p:nvPicPr>
          <p:cNvPr id="8" name="图片 7" descr="2-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953000" y="2400300"/>
            <a:ext cx="8677910" cy="621157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838200" y="2324100"/>
            <a:ext cx="8204835" cy="7022465"/>
            <a:chOff x="15360" y="2700"/>
            <a:chExt cx="12921" cy="11059"/>
          </a:xfrm>
        </p:grpSpPr>
        <p:grpSp>
          <p:nvGrpSpPr>
            <p:cNvPr id="11" name="组合 10"/>
            <p:cNvGrpSpPr/>
            <p:nvPr>
              <p:custDataLst>
                <p:tags r:id="rId19"/>
              </p:custDataLst>
            </p:nvPr>
          </p:nvGrpSpPr>
          <p:grpSpPr>
            <a:xfrm>
              <a:off x="15360" y="2700"/>
              <a:ext cx="6154" cy="1404"/>
              <a:chOff x="15000" y="5982"/>
              <a:chExt cx="5549" cy="1404"/>
            </a:xfrm>
          </p:grpSpPr>
          <p:sp>
            <p:nvSpPr>
              <p:cNvPr id="12" name="椭圆 11"/>
              <p:cNvSpPr/>
              <p:nvPr>
                <p:custDataLst>
                  <p:tags r:id="rId32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15672" y="5982"/>
                <a:ext cx="4877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AiService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Interacts with AI services</a:t>
                </a:r>
              </a:p>
            </p:txBody>
          </p:sp>
        </p:grpSp>
        <p:grpSp>
          <p:nvGrpSpPr>
            <p:cNvPr id="18" name="组合 17"/>
            <p:cNvGrpSpPr/>
            <p:nvPr>
              <p:custDataLst>
                <p:tags r:id="rId20"/>
              </p:custDataLst>
            </p:nvPr>
          </p:nvGrpSpPr>
          <p:grpSpPr>
            <a:xfrm>
              <a:off x="15360" y="7352"/>
              <a:ext cx="12921" cy="1404"/>
              <a:chOff x="15000" y="5982"/>
              <a:chExt cx="11650" cy="1404"/>
            </a:xfrm>
          </p:grpSpPr>
          <p:sp>
            <p:nvSpPr>
              <p:cNvPr id="19" name="椭圆 18"/>
              <p:cNvSpPr/>
              <p:nvPr>
                <p:custDataLst>
                  <p:tags r:id="rId30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15672" y="5982"/>
                <a:ext cx="10978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StudentTaskService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Processes student homework</a:t>
                </a:r>
              </a:p>
            </p:txBody>
          </p:sp>
        </p:grpSp>
        <p:grpSp>
          <p:nvGrpSpPr>
            <p:cNvPr id="30" name="组合 29"/>
            <p:cNvGrpSpPr/>
            <p:nvPr>
              <p:custDataLst>
                <p:tags r:id="rId21"/>
              </p:custDataLst>
            </p:nvPr>
          </p:nvGrpSpPr>
          <p:grpSpPr>
            <a:xfrm>
              <a:off x="15360" y="4874"/>
              <a:ext cx="6052" cy="1404"/>
              <a:chOff x="15000" y="5982"/>
              <a:chExt cx="5457" cy="1404"/>
            </a:xfrm>
          </p:grpSpPr>
          <p:sp>
            <p:nvSpPr>
              <p:cNvPr id="31" name="椭圆 30"/>
              <p:cNvSpPr/>
              <p:nvPr>
                <p:custDataLst>
                  <p:tags r:id="rId28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15672" y="5982"/>
                <a:ext cx="4785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ImageService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Handles image operations</a:t>
                </a:r>
              </a:p>
            </p:txBody>
          </p:sp>
        </p:grpSp>
        <p:grpSp>
          <p:nvGrpSpPr>
            <p:cNvPr id="37" name="组合 36"/>
            <p:cNvGrpSpPr/>
            <p:nvPr>
              <p:custDataLst>
                <p:tags r:id="rId22"/>
              </p:custDataLst>
            </p:nvPr>
          </p:nvGrpSpPr>
          <p:grpSpPr>
            <a:xfrm>
              <a:off x="15360" y="9830"/>
              <a:ext cx="12921" cy="1985"/>
              <a:chOff x="15000" y="5982"/>
              <a:chExt cx="11650" cy="1985"/>
            </a:xfrm>
          </p:grpSpPr>
          <p:sp>
            <p:nvSpPr>
              <p:cNvPr id="38" name="椭圆 37"/>
              <p:cNvSpPr/>
              <p:nvPr>
                <p:custDataLst>
                  <p:tags r:id="rId26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5672" y="5982"/>
                <a:ext cx="10978" cy="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TaskService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Handles task creation 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and queries</a:t>
                </a:r>
              </a:p>
            </p:txBody>
          </p:sp>
        </p:grpSp>
        <p:grpSp>
          <p:nvGrpSpPr>
            <p:cNvPr id="40" name="组合 39"/>
            <p:cNvGrpSpPr/>
            <p:nvPr>
              <p:custDataLst>
                <p:tags r:id="rId23"/>
              </p:custDataLst>
            </p:nvPr>
          </p:nvGrpSpPr>
          <p:grpSpPr>
            <a:xfrm>
              <a:off x="15360" y="12355"/>
              <a:ext cx="12921" cy="1404"/>
              <a:chOff x="15000" y="5982"/>
              <a:chExt cx="11650" cy="1404"/>
            </a:xfrm>
          </p:grpSpPr>
          <p:sp>
            <p:nvSpPr>
              <p:cNvPr id="41" name="椭圆 40"/>
              <p:cNvSpPr/>
              <p:nvPr>
                <p:custDataLst>
                  <p:tags r:id="rId24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文本框 41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5672" y="5982"/>
                <a:ext cx="10978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UserService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Manages user login...</a:t>
                </a:r>
                <a:endParaRPr lang="zh-CN" altLang="en-US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44" name="文本框 43"/>
          <p:cNvSpPr txBox="1"/>
          <p:nvPr>
            <p:custDataLst>
              <p:tags r:id="rId2"/>
            </p:custDataLst>
          </p:nvPr>
        </p:nvSpPr>
        <p:spPr>
          <a:xfrm>
            <a:off x="-4418965" y="1460500"/>
            <a:ext cx="14446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Service interface</a:t>
            </a:r>
          </a:p>
        </p:txBody>
      </p:sp>
      <p:sp>
        <p:nvSpPr>
          <p:cNvPr id="45" name="文本框 44"/>
          <p:cNvSpPr txBox="1"/>
          <p:nvPr>
            <p:custDataLst>
              <p:tags r:id="rId3"/>
            </p:custDataLst>
          </p:nvPr>
        </p:nvSpPr>
        <p:spPr>
          <a:xfrm>
            <a:off x="8458200" y="1460500"/>
            <a:ext cx="14446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Business Implementation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13723620" y="2400300"/>
            <a:ext cx="4448922" cy="7391400"/>
            <a:chOff x="15360" y="2700"/>
            <a:chExt cx="7006" cy="11640"/>
          </a:xfrm>
        </p:grpSpPr>
        <p:grpSp>
          <p:nvGrpSpPr>
            <p:cNvPr id="64" name="组合 63"/>
            <p:cNvGrpSpPr/>
            <p:nvPr>
              <p:custDataLst>
                <p:tags r:id="rId4"/>
              </p:custDataLst>
            </p:nvPr>
          </p:nvGrpSpPr>
          <p:grpSpPr>
            <a:xfrm>
              <a:off x="15360" y="2700"/>
              <a:ext cx="6154" cy="1985"/>
              <a:chOff x="15000" y="5982"/>
              <a:chExt cx="5549" cy="1985"/>
            </a:xfrm>
          </p:grpSpPr>
          <p:sp>
            <p:nvSpPr>
              <p:cNvPr id="65" name="椭圆 64"/>
              <p:cNvSpPr/>
              <p:nvPr>
                <p:custDataLst>
                  <p:tags r:id="rId17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文本框 65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5672" y="5982"/>
                <a:ext cx="4877" cy="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ImageServiceImpl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Implements image-related business logic</a:t>
                </a:r>
              </a:p>
            </p:txBody>
          </p:sp>
        </p:grpSp>
        <p:grpSp>
          <p:nvGrpSpPr>
            <p:cNvPr id="67" name="组合 66"/>
            <p:cNvGrpSpPr/>
            <p:nvPr>
              <p:custDataLst>
                <p:tags r:id="rId5"/>
              </p:custDataLst>
            </p:nvPr>
          </p:nvGrpSpPr>
          <p:grpSpPr>
            <a:xfrm>
              <a:off x="15360" y="7352"/>
              <a:ext cx="7006" cy="2806"/>
              <a:chOff x="15000" y="5982"/>
              <a:chExt cx="6317" cy="2806"/>
            </a:xfrm>
          </p:grpSpPr>
          <p:sp>
            <p:nvSpPr>
              <p:cNvPr id="68" name="椭圆 67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文本框 6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5672" y="5982"/>
                <a:ext cx="5645" cy="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StudentTaskServiceImpl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Implements student homework submission and grading logic.</a:t>
                </a:r>
              </a:p>
            </p:txBody>
          </p:sp>
        </p:grpSp>
        <p:grpSp>
          <p:nvGrpSpPr>
            <p:cNvPr id="70" name="组合 69"/>
            <p:cNvGrpSpPr/>
            <p:nvPr>
              <p:custDataLst>
                <p:tags r:id="rId6"/>
              </p:custDataLst>
            </p:nvPr>
          </p:nvGrpSpPr>
          <p:grpSpPr>
            <a:xfrm>
              <a:off x="15360" y="4874"/>
              <a:ext cx="6052" cy="2567"/>
              <a:chOff x="15000" y="5982"/>
              <a:chExt cx="5457" cy="2567"/>
            </a:xfrm>
          </p:grpSpPr>
          <p:sp>
            <p:nvSpPr>
              <p:cNvPr id="71" name="椭圆 70"/>
              <p:cNvSpPr/>
              <p:nvPr>
                <p:custDataLst>
                  <p:tags r:id="rId13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文本框 7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5672" y="5982"/>
                <a:ext cx="4785" cy="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PureChatAiImpl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Implements AI question generation and feedback logic.</a:t>
                </a:r>
              </a:p>
            </p:txBody>
          </p:sp>
        </p:grpSp>
        <p:grpSp>
          <p:nvGrpSpPr>
            <p:cNvPr id="73" name="组合 72"/>
            <p:cNvGrpSpPr/>
            <p:nvPr>
              <p:custDataLst>
                <p:tags r:id="rId7"/>
              </p:custDataLst>
            </p:nvPr>
          </p:nvGrpSpPr>
          <p:grpSpPr>
            <a:xfrm>
              <a:off x="15360" y="9830"/>
              <a:ext cx="6921" cy="1985"/>
              <a:chOff x="15000" y="5982"/>
              <a:chExt cx="6240" cy="1985"/>
            </a:xfrm>
          </p:grpSpPr>
          <p:sp>
            <p:nvSpPr>
              <p:cNvPr id="74" name="椭圆 73"/>
              <p:cNvSpPr/>
              <p:nvPr>
                <p:custDataLst>
                  <p:tags r:id="rId11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文本框 7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5672" y="5982"/>
                <a:ext cx="5568" cy="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TaskServiceImpl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Implements task creation and query logic.</a:t>
                </a:r>
              </a:p>
            </p:txBody>
          </p:sp>
        </p:grpSp>
        <p:grpSp>
          <p:nvGrpSpPr>
            <p:cNvPr id="76" name="组合 75"/>
            <p:cNvGrpSpPr/>
            <p:nvPr>
              <p:custDataLst>
                <p:tags r:id="rId8"/>
              </p:custDataLst>
            </p:nvPr>
          </p:nvGrpSpPr>
          <p:grpSpPr>
            <a:xfrm>
              <a:off x="15360" y="12355"/>
              <a:ext cx="6902" cy="1985"/>
              <a:chOff x="15000" y="5982"/>
              <a:chExt cx="6223" cy="1985"/>
            </a:xfrm>
          </p:grpSpPr>
          <p:sp>
            <p:nvSpPr>
              <p:cNvPr id="77" name="椭圆 76"/>
              <p:cNvSpPr/>
              <p:nvPr>
                <p:custDataLst>
                  <p:tags r:id="rId9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5672" y="5982"/>
                <a:ext cx="5551" cy="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UserServiceImpl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Implements user management functionality</a:t>
                </a: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5590" y="95237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857087" y="1879538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组合 9"/>
          <p:cNvGrpSpPr/>
          <p:nvPr/>
        </p:nvGrpSpPr>
        <p:grpSpPr>
          <a:xfrm>
            <a:off x="990600" y="1257300"/>
            <a:ext cx="9463405" cy="6324600"/>
            <a:chOff x="1560" y="1980"/>
            <a:chExt cx="14903" cy="9960"/>
          </a:xfrm>
        </p:grpSpPr>
        <p:sp>
          <p:nvSpPr>
            <p:cNvPr id="7" name="椭圆 6"/>
            <p:cNvSpPr/>
            <p:nvPr/>
          </p:nvSpPr>
          <p:spPr>
            <a:xfrm>
              <a:off x="2400" y="2100"/>
              <a:ext cx="10560" cy="98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720" y="6060"/>
              <a:ext cx="12743" cy="1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30"/>
                </a:lnSpc>
              </a:pPr>
              <a:r>
                <a:rPr lang="en-US" altLang="zh-CN" sz="96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Overview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60" y="1980"/>
              <a:ext cx="598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>
                  <a:latin typeface="Times New Roman" panose="02020603050405020304" charset="0"/>
                  <a:cs typeface="Times New Roman" panose="02020603050405020304" charset="0"/>
                </a:rPr>
                <a:t>Part I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0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Components&amp;Interfaces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9" name="椭圆 8"/>
            <p:cNvSpPr/>
            <p:nvPr>
              <p:custDataLst>
                <p:tags r:id="rId1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8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Data Access Layer</a:t>
              </a:r>
            </a:p>
          </p:txBody>
        </p:sp>
      </p:grp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9753600" y="1714500"/>
            <a:ext cx="8204835" cy="891540"/>
            <a:chOff x="15000" y="5982"/>
            <a:chExt cx="11650" cy="1404"/>
          </a:xfrm>
        </p:grpSpPr>
        <p:sp>
          <p:nvSpPr>
            <p:cNvPr id="14" name="椭圆 13"/>
            <p:cNvSpPr/>
            <p:nvPr>
              <p:custDataLst>
                <p:tags r:id="rId1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ImageRepository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and manages image data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9753600" y="4668520"/>
            <a:ext cx="8204835" cy="891540"/>
            <a:chOff x="15000" y="5982"/>
            <a:chExt cx="11650" cy="1404"/>
          </a:xfrm>
        </p:grpSpPr>
        <p:sp>
          <p:nvSpPr>
            <p:cNvPr id="21" name="椭圆 20"/>
            <p:cNvSpPr/>
            <p:nvPr>
              <p:custDataLst>
                <p:tags r:id="rId13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TaskRepository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and manages task information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753600" y="3094990"/>
            <a:ext cx="8204835" cy="891540"/>
            <a:chOff x="15000" y="5982"/>
            <a:chExt cx="11650" cy="1404"/>
          </a:xfrm>
        </p:grpSpPr>
        <p:sp>
          <p:nvSpPr>
            <p:cNvPr id="24" name="椭圆 23"/>
            <p:cNvSpPr/>
            <p:nvPr>
              <p:custDataLst>
                <p:tags r:id="rId11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StudentResponseRepository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and manages student response information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9753600" y="6242050"/>
            <a:ext cx="8204835" cy="891540"/>
            <a:chOff x="15000" y="5982"/>
            <a:chExt cx="11650" cy="1404"/>
          </a:xfrm>
        </p:grpSpPr>
        <p:sp>
          <p:nvSpPr>
            <p:cNvPr id="27" name="椭圆 26"/>
            <p:cNvSpPr/>
            <p:nvPr>
              <p:custDataLst>
                <p:tags r:id="rId9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0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UserRepository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and manages user information</a:t>
              </a:r>
            </a:p>
          </p:txBody>
        </p:sp>
      </p:grpSp>
      <p:grpSp>
        <p:nvGrpSpPr>
          <p:cNvPr id="32" name="组合 31"/>
          <p:cNvGrpSpPr/>
          <p:nvPr>
            <p:custDataLst>
              <p:tags r:id="rId6"/>
            </p:custDataLst>
          </p:nvPr>
        </p:nvGrpSpPr>
        <p:grpSpPr>
          <a:xfrm>
            <a:off x="9753600" y="7845425"/>
            <a:ext cx="8204835" cy="891540"/>
            <a:chOff x="15000" y="5982"/>
            <a:chExt cx="11650" cy="1404"/>
          </a:xfrm>
        </p:grpSpPr>
        <p:sp>
          <p:nvSpPr>
            <p:cNvPr id="34" name="椭圆 33"/>
            <p:cNvSpPr/>
            <p:nvPr>
              <p:custDataLst>
                <p:tags r:id="rId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8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UserTaskStageRepository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and manages user task stage information</a:t>
              </a:r>
            </a:p>
          </p:txBody>
        </p:sp>
      </p:grpSp>
      <p:pic>
        <p:nvPicPr>
          <p:cNvPr id="3" name="图片 2" descr="2-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00200" y="2145030"/>
            <a:ext cx="7205345" cy="70396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0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Components&amp;Interfaces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9" name="椭圆 8"/>
            <p:cNvSpPr/>
            <p:nvPr>
              <p:custDataLst>
                <p:tags r:id="rId1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8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Configuration Library</a:t>
              </a:r>
            </a:p>
          </p:txBody>
        </p:sp>
      </p:grp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9753600" y="1714500"/>
            <a:ext cx="8204835" cy="891540"/>
            <a:chOff x="15000" y="5982"/>
            <a:chExt cx="11650" cy="1404"/>
          </a:xfrm>
        </p:grpSpPr>
        <p:sp>
          <p:nvSpPr>
            <p:cNvPr id="14" name="椭圆 13"/>
            <p:cNvSpPr/>
            <p:nvPr>
              <p:custDataLst>
                <p:tags r:id="rId1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CorsConfig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Configures cross-origin resource sharing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9753600" y="4668520"/>
            <a:ext cx="8204835" cy="891540"/>
            <a:chOff x="15000" y="5982"/>
            <a:chExt cx="11650" cy="1404"/>
          </a:xfrm>
        </p:grpSpPr>
        <p:sp>
          <p:nvSpPr>
            <p:cNvPr id="21" name="椭圆 20"/>
            <p:cNvSpPr/>
            <p:nvPr>
              <p:custDataLst>
                <p:tags r:id="rId13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SwaggerConfig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Configures Swagger for API documentation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753600" y="3094990"/>
            <a:ext cx="8204835" cy="891540"/>
            <a:chOff x="15000" y="5982"/>
            <a:chExt cx="11650" cy="1404"/>
          </a:xfrm>
        </p:grpSpPr>
        <p:sp>
          <p:nvSpPr>
            <p:cNvPr id="24" name="椭圆 23"/>
            <p:cNvSpPr/>
            <p:nvPr>
              <p:custDataLst>
                <p:tags r:id="rId11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SslConfig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Configures SSL context for WebSocket clients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9753600" y="6242050"/>
            <a:ext cx="8204835" cy="891540"/>
            <a:chOff x="15000" y="5982"/>
            <a:chExt cx="11650" cy="1404"/>
          </a:xfrm>
        </p:grpSpPr>
        <p:sp>
          <p:nvSpPr>
            <p:cNvPr id="27" name="椭圆 26"/>
            <p:cNvSpPr/>
            <p:nvPr>
              <p:custDataLst>
                <p:tags r:id="rId9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0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WebSocketConfig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Configures WebSocket endpoints</a:t>
              </a:r>
            </a:p>
          </p:txBody>
        </p:sp>
      </p:grpSp>
      <p:grpSp>
        <p:nvGrpSpPr>
          <p:cNvPr id="32" name="组合 31"/>
          <p:cNvGrpSpPr/>
          <p:nvPr>
            <p:custDataLst>
              <p:tags r:id="rId6"/>
            </p:custDataLst>
          </p:nvPr>
        </p:nvGrpSpPr>
        <p:grpSpPr>
          <a:xfrm>
            <a:off x="9753600" y="7845425"/>
            <a:ext cx="8204835" cy="891540"/>
            <a:chOff x="15000" y="5982"/>
            <a:chExt cx="11650" cy="1404"/>
          </a:xfrm>
        </p:grpSpPr>
        <p:sp>
          <p:nvSpPr>
            <p:cNvPr id="34" name="椭圆 33"/>
            <p:cNvSpPr/>
            <p:nvPr>
              <p:custDataLst>
                <p:tags r:id="rId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8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ZhipuAiConfig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Configures Zhipu AI client connection</a:t>
              </a:r>
            </a:p>
          </p:txBody>
        </p:sp>
      </p:grpSp>
      <p:pic>
        <p:nvPicPr>
          <p:cNvPr id="5" name="图片 4" descr="2-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24000" y="2259330"/>
            <a:ext cx="7626350" cy="66440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7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Components&amp;Interfaces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9" name="椭圆 8"/>
            <p:cNvSpPr/>
            <p:nvPr>
              <p:custDataLst>
                <p:tags r:id="rId14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5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DTO Library</a:t>
              </a:r>
            </a:p>
          </p:txBody>
        </p:sp>
      </p:grp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9280525" y="2857500"/>
            <a:ext cx="8204835" cy="891540"/>
            <a:chOff x="15000" y="5982"/>
            <a:chExt cx="11650" cy="1404"/>
          </a:xfrm>
        </p:grpSpPr>
        <p:sp>
          <p:nvSpPr>
            <p:cNvPr id="14" name="椭圆 13"/>
            <p:cNvSpPr/>
            <p:nvPr>
              <p:custDataLst>
                <p:tags r:id="rId1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AiPromptDTO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 prompts and image links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9280525" y="5811520"/>
            <a:ext cx="8204835" cy="891540"/>
            <a:chOff x="15000" y="5982"/>
            <a:chExt cx="11650" cy="1404"/>
          </a:xfrm>
        </p:grpSpPr>
        <p:sp>
          <p:nvSpPr>
            <p:cNvPr id="21" name="椭圆 20"/>
            <p:cNvSpPr/>
            <p:nvPr>
              <p:custDataLst>
                <p:tags r:id="rId10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11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ChildResponseDTO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Student responses and task stage data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280525" y="4237990"/>
            <a:ext cx="8204835" cy="891540"/>
            <a:chOff x="15000" y="5982"/>
            <a:chExt cx="11650" cy="1404"/>
          </a:xfrm>
        </p:grpSpPr>
        <p:sp>
          <p:nvSpPr>
            <p:cNvPr id="24" name="椭圆 23"/>
            <p:cNvSpPr/>
            <p:nvPr>
              <p:custDataLst>
                <p:tags r:id="rId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9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AiQuestionDTO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 questions and prompts for AI service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9280525" y="7385050"/>
            <a:ext cx="8204835" cy="891540"/>
            <a:chOff x="15000" y="5982"/>
            <a:chExt cx="11650" cy="1404"/>
          </a:xfrm>
        </p:grpSpPr>
        <p:sp>
          <p:nvSpPr>
            <p:cNvPr id="27" name="椭圆 26"/>
            <p:cNvSpPr/>
            <p:nvPr>
              <p:custDataLst>
                <p:tags r:id="rId6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7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UserRegisterDTO, UserUpdateDTO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 registration and update information</a:t>
              </a:r>
            </a:p>
          </p:txBody>
        </p:sp>
      </p:grpSp>
      <p:pic>
        <p:nvPicPr>
          <p:cNvPr id="3" name="图片 2" descr="2-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28800" y="2095500"/>
            <a:ext cx="6305550" cy="71418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0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Components&amp;Interfaces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9" name="椭圆 8"/>
            <p:cNvSpPr/>
            <p:nvPr>
              <p:custDataLst>
                <p:tags r:id="rId1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8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Security Control Library</a:t>
              </a:r>
            </a:p>
          </p:txBody>
        </p:sp>
      </p:grp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9753600" y="1714500"/>
            <a:ext cx="8204835" cy="891540"/>
            <a:chOff x="15000" y="5982"/>
            <a:chExt cx="11650" cy="1404"/>
          </a:xfrm>
        </p:grpSpPr>
        <p:sp>
          <p:nvSpPr>
            <p:cNvPr id="14" name="椭圆 13"/>
            <p:cNvSpPr/>
            <p:nvPr>
              <p:custDataLst>
                <p:tags r:id="rId1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JwtAuthenticationTokenFilter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JWT verification filter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9753600" y="4668520"/>
            <a:ext cx="8204835" cy="891540"/>
            <a:chOff x="15000" y="5982"/>
            <a:chExt cx="11650" cy="1404"/>
          </a:xfrm>
        </p:grpSpPr>
        <p:sp>
          <p:nvSpPr>
            <p:cNvPr id="21" name="椭圆 20"/>
            <p:cNvSpPr/>
            <p:nvPr>
              <p:custDataLst>
                <p:tags r:id="rId13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SecurityConfig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Spring Security configuration with JWT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753600" y="3094990"/>
            <a:ext cx="8204835" cy="891540"/>
            <a:chOff x="15000" y="5982"/>
            <a:chExt cx="11650" cy="1404"/>
          </a:xfrm>
        </p:grpSpPr>
        <p:sp>
          <p:nvSpPr>
            <p:cNvPr id="24" name="椭圆 23"/>
            <p:cNvSpPr/>
            <p:nvPr>
              <p:custDataLst>
                <p:tags r:id="rId11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JwtUtil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JWT generation and parsing utility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9753600" y="6242050"/>
            <a:ext cx="8204835" cy="891540"/>
            <a:chOff x="15000" y="5982"/>
            <a:chExt cx="11650" cy="1404"/>
          </a:xfrm>
        </p:grpSpPr>
        <p:sp>
          <p:nvSpPr>
            <p:cNvPr id="27" name="椭圆 26"/>
            <p:cNvSpPr/>
            <p:nvPr>
              <p:custDataLst>
                <p:tags r:id="rId9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0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UserDetailsImpl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Custom user information implementation</a:t>
              </a:r>
            </a:p>
          </p:txBody>
        </p:sp>
      </p:grpSp>
      <p:grpSp>
        <p:nvGrpSpPr>
          <p:cNvPr id="32" name="组合 31"/>
          <p:cNvGrpSpPr/>
          <p:nvPr>
            <p:custDataLst>
              <p:tags r:id="rId6"/>
            </p:custDataLst>
          </p:nvPr>
        </p:nvGrpSpPr>
        <p:grpSpPr>
          <a:xfrm>
            <a:off x="9753600" y="7845425"/>
            <a:ext cx="8204835" cy="891540"/>
            <a:chOff x="15000" y="5982"/>
            <a:chExt cx="11650" cy="1404"/>
          </a:xfrm>
        </p:grpSpPr>
        <p:sp>
          <p:nvSpPr>
            <p:cNvPr id="34" name="椭圆 33"/>
            <p:cNvSpPr/>
            <p:nvPr>
              <p:custDataLst>
                <p:tags r:id="rId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8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UserDetailsServiceImpl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Custom user details service</a:t>
              </a:r>
            </a:p>
          </p:txBody>
        </p:sp>
      </p:grpSp>
      <p:pic>
        <p:nvPicPr>
          <p:cNvPr id="3" name="图片 2" descr="2-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81200" y="2334895"/>
            <a:ext cx="6395085" cy="65220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3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Components&amp;Interfaces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9" name="椭圆 8"/>
            <p:cNvSpPr/>
            <p:nvPr>
              <p:custDataLst>
                <p:tags r:id="rId20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21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Utility Library</a:t>
              </a:r>
            </a:p>
          </p:txBody>
        </p:sp>
      </p:grp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9296400" y="8047355"/>
            <a:ext cx="8204835" cy="891540"/>
            <a:chOff x="15000" y="5982"/>
            <a:chExt cx="11650" cy="1404"/>
          </a:xfrm>
        </p:grpSpPr>
        <p:sp>
          <p:nvSpPr>
            <p:cNvPr id="14" name="椭圆 13"/>
            <p:cNvSpPr/>
            <p:nvPr>
              <p:custDataLst>
                <p:tags r:id="rId1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9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PinyinGenerator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Converts Chinese characters to pinyin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9296400" y="4380230"/>
            <a:ext cx="8204835" cy="891540"/>
            <a:chOff x="15000" y="5982"/>
            <a:chExt cx="11650" cy="1404"/>
          </a:xfrm>
        </p:grpSpPr>
        <p:sp>
          <p:nvSpPr>
            <p:cNvPr id="21" name="椭圆 20"/>
            <p:cNvSpPr/>
            <p:nvPr>
              <p:custDataLst>
                <p:tags r:id="rId16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17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ASRUtil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Processes voice recognition service parameters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296400" y="3086100"/>
            <a:ext cx="8204835" cy="891540"/>
            <a:chOff x="15000" y="5982"/>
            <a:chExt cx="11650" cy="1404"/>
          </a:xfrm>
        </p:grpSpPr>
        <p:sp>
          <p:nvSpPr>
            <p:cNvPr id="24" name="椭圆 23"/>
            <p:cNvSpPr/>
            <p:nvPr>
              <p:custDataLst>
                <p:tags r:id="rId14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15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AiResponseGenerator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 response generation interface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9296400" y="5586095"/>
            <a:ext cx="8204835" cy="891540"/>
            <a:chOff x="15000" y="5982"/>
            <a:chExt cx="11650" cy="1404"/>
          </a:xfrm>
        </p:grpSpPr>
        <p:sp>
          <p:nvSpPr>
            <p:cNvPr id="27" name="椭圆 26"/>
            <p:cNvSpPr/>
            <p:nvPr>
              <p:custDataLst>
                <p:tags r:id="rId1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3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EncryptUtil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Provides HMAC-SHA1 and MD5 encryption</a:t>
              </a:r>
            </a:p>
          </p:txBody>
        </p:sp>
      </p:grpSp>
      <p:grpSp>
        <p:nvGrpSpPr>
          <p:cNvPr id="32" name="组合 31"/>
          <p:cNvGrpSpPr/>
          <p:nvPr>
            <p:custDataLst>
              <p:tags r:id="rId6"/>
            </p:custDataLst>
          </p:nvPr>
        </p:nvGrpSpPr>
        <p:grpSpPr>
          <a:xfrm>
            <a:off x="9296400" y="6791960"/>
            <a:ext cx="8204835" cy="891540"/>
            <a:chOff x="15000" y="5982"/>
            <a:chExt cx="11650" cy="1404"/>
          </a:xfrm>
        </p:grpSpPr>
        <p:sp>
          <p:nvSpPr>
            <p:cNvPr id="34" name="椭圆 33"/>
            <p:cNvSpPr/>
            <p:nvPr>
              <p:custDataLst>
                <p:tags r:id="rId10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11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ImageProcessUtil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Generates pinyin-annotated images</a:t>
              </a:r>
            </a:p>
          </p:txBody>
        </p:sp>
      </p:grpSp>
      <p:pic>
        <p:nvPicPr>
          <p:cNvPr id="5" name="图片 4" descr="2-1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05000" y="2258695"/>
            <a:ext cx="6306820" cy="7098030"/>
          </a:xfrm>
          <a:prstGeom prst="rect">
            <a:avLst/>
          </a:prstGeom>
        </p:spPr>
      </p:pic>
      <p:grpSp>
        <p:nvGrpSpPr>
          <p:cNvPr id="17" name="组合 16"/>
          <p:cNvGrpSpPr/>
          <p:nvPr>
            <p:custDataLst>
              <p:tags r:id="rId7"/>
            </p:custDataLst>
          </p:nvPr>
        </p:nvGrpSpPr>
        <p:grpSpPr>
          <a:xfrm>
            <a:off x="9296400" y="1841500"/>
            <a:ext cx="8204835" cy="891540"/>
            <a:chOff x="15000" y="5982"/>
            <a:chExt cx="11650" cy="1404"/>
          </a:xfrm>
        </p:grpSpPr>
        <p:sp>
          <p:nvSpPr>
            <p:cNvPr id="18" name="椭圆 17"/>
            <p:cNvSpPr/>
            <p:nvPr>
              <p:custDataLst>
                <p:tags r:id="rId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9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GlmGenerator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Interacts with GLM model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3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Components&amp;Interfaces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9" name="椭圆 8"/>
            <p:cNvSpPr/>
            <p:nvPr>
              <p:custDataLst>
                <p:tags r:id="rId20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21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Model Library</a:t>
              </a:r>
            </a:p>
          </p:txBody>
        </p:sp>
      </p:grp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9296400" y="8047355"/>
            <a:ext cx="8204835" cy="891540"/>
            <a:chOff x="15000" y="5982"/>
            <a:chExt cx="11650" cy="1404"/>
          </a:xfrm>
        </p:grpSpPr>
        <p:sp>
          <p:nvSpPr>
            <p:cNvPr id="14" name="椭圆 13"/>
            <p:cNvSpPr/>
            <p:nvPr>
              <p:custDataLst>
                <p:tags r:id="rId1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9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UserTaskStageId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Composite primary key including task id and user id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9296400" y="4380230"/>
            <a:ext cx="8204835" cy="891540"/>
            <a:chOff x="15000" y="5982"/>
            <a:chExt cx="11650" cy="1404"/>
          </a:xfrm>
        </p:grpSpPr>
        <p:sp>
          <p:nvSpPr>
            <p:cNvPr id="21" name="椭圆 20"/>
            <p:cNvSpPr/>
            <p:nvPr>
              <p:custDataLst>
                <p:tags r:id="rId16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17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Task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task-related information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296400" y="3086100"/>
            <a:ext cx="8204835" cy="891540"/>
            <a:chOff x="15000" y="5982"/>
            <a:chExt cx="11650" cy="1404"/>
          </a:xfrm>
        </p:grpSpPr>
        <p:sp>
          <p:nvSpPr>
            <p:cNvPr id="24" name="椭圆 23"/>
            <p:cNvSpPr/>
            <p:nvPr>
              <p:custDataLst>
                <p:tags r:id="rId14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15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StudentResponse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student response information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9296400" y="5586095"/>
            <a:ext cx="8204835" cy="891540"/>
            <a:chOff x="15000" y="5982"/>
            <a:chExt cx="11650" cy="1404"/>
          </a:xfrm>
        </p:grpSpPr>
        <p:sp>
          <p:nvSpPr>
            <p:cNvPr id="27" name="椭圆 26"/>
            <p:cNvSpPr/>
            <p:nvPr>
              <p:custDataLst>
                <p:tags r:id="rId1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3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user-related information</a:t>
              </a:r>
            </a:p>
          </p:txBody>
        </p:sp>
      </p:grpSp>
      <p:grpSp>
        <p:nvGrpSpPr>
          <p:cNvPr id="32" name="组合 31"/>
          <p:cNvGrpSpPr/>
          <p:nvPr>
            <p:custDataLst>
              <p:tags r:id="rId6"/>
            </p:custDataLst>
          </p:nvPr>
        </p:nvGrpSpPr>
        <p:grpSpPr>
          <a:xfrm>
            <a:off x="9296400" y="6791960"/>
            <a:ext cx="8204835" cy="891540"/>
            <a:chOff x="15000" y="5982"/>
            <a:chExt cx="11650" cy="1404"/>
          </a:xfrm>
        </p:grpSpPr>
        <p:sp>
          <p:nvSpPr>
            <p:cNvPr id="34" name="椭圆 33"/>
            <p:cNvSpPr/>
            <p:nvPr>
              <p:custDataLst>
                <p:tags r:id="rId10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11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UserTaskStage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Records user’s current task and stage information</a:t>
              </a:r>
            </a:p>
          </p:txBody>
        </p:sp>
      </p:grpSp>
      <p:grpSp>
        <p:nvGrpSpPr>
          <p:cNvPr id="17" name="组合 16"/>
          <p:cNvGrpSpPr/>
          <p:nvPr>
            <p:custDataLst>
              <p:tags r:id="rId7"/>
            </p:custDataLst>
          </p:nvPr>
        </p:nvGrpSpPr>
        <p:grpSpPr>
          <a:xfrm>
            <a:off x="9296400" y="1841500"/>
            <a:ext cx="8204835" cy="891540"/>
            <a:chOff x="15000" y="5982"/>
            <a:chExt cx="11650" cy="1404"/>
          </a:xfrm>
        </p:grpSpPr>
        <p:sp>
          <p:nvSpPr>
            <p:cNvPr id="18" name="椭圆 17"/>
            <p:cNvSpPr/>
            <p:nvPr>
              <p:custDataLst>
                <p:tags r:id="rId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9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Image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images required for tasks</a:t>
              </a:r>
            </a:p>
          </p:txBody>
        </p:sp>
      </p:grpSp>
      <p:pic>
        <p:nvPicPr>
          <p:cNvPr id="3" name="图片 2" descr="2-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28800" y="2286635"/>
            <a:ext cx="6143625" cy="62852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0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DataBase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706755"/>
            <a:chOff x="15000" y="5982"/>
            <a:chExt cx="23496" cy="1113"/>
          </a:xfrm>
        </p:grpSpPr>
        <p:sp>
          <p:nvSpPr>
            <p:cNvPr id="9" name="椭圆 8"/>
            <p:cNvSpPr/>
            <p:nvPr>
              <p:custDataLst>
                <p:tags r:id="rId1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8"/>
              </p:custDataLst>
            </p:nvPr>
          </p:nvSpPr>
          <p:spPr>
            <a:xfrm>
              <a:off x="15746" y="5982"/>
              <a:ext cx="22750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Main tables</a:t>
              </a:r>
            </a:p>
          </p:txBody>
        </p:sp>
      </p:grp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9753600" y="1714500"/>
            <a:ext cx="8204835" cy="891540"/>
            <a:chOff x="15000" y="5982"/>
            <a:chExt cx="11650" cy="1404"/>
          </a:xfrm>
        </p:grpSpPr>
        <p:sp>
          <p:nvSpPr>
            <p:cNvPr id="14" name="椭圆 13"/>
            <p:cNvSpPr/>
            <p:nvPr>
              <p:custDataLst>
                <p:tags r:id="rId1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user account information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9753600" y="4668520"/>
            <a:ext cx="8204835" cy="891540"/>
            <a:chOff x="15000" y="5982"/>
            <a:chExt cx="11650" cy="1404"/>
          </a:xfrm>
        </p:grpSpPr>
        <p:sp>
          <p:nvSpPr>
            <p:cNvPr id="21" name="椭圆 20"/>
            <p:cNvSpPr/>
            <p:nvPr>
              <p:custDataLst>
                <p:tags r:id="rId13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Task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detailed task information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753600" y="3094990"/>
            <a:ext cx="8204835" cy="891540"/>
            <a:chOff x="15000" y="5982"/>
            <a:chExt cx="11650" cy="1404"/>
          </a:xfrm>
        </p:grpSpPr>
        <p:sp>
          <p:nvSpPr>
            <p:cNvPr id="24" name="椭圆 23"/>
            <p:cNvSpPr/>
            <p:nvPr>
              <p:custDataLst>
                <p:tags r:id="rId11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StudentResponse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student answers and feedback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9753600" y="6242050"/>
            <a:ext cx="8204835" cy="891540"/>
            <a:chOff x="15000" y="5982"/>
            <a:chExt cx="11650" cy="1404"/>
          </a:xfrm>
        </p:grpSpPr>
        <p:sp>
          <p:nvSpPr>
            <p:cNvPr id="27" name="椭圆 26"/>
            <p:cNvSpPr/>
            <p:nvPr>
              <p:custDataLst>
                <p:tags r:id="rId9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0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UserTaskStage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Records user task stage information</a:t>
              </a:r>
            </a:p>
          </p:txBody>
        </p:sp>
      </p:grpSp>
      <p:grpSp>
        <p:nvGrpSpPr>
          <p:cNvPr id="32" name="组合 31"/>
          <p:cNvGrpSpPr/>
          <p:nvPr>
            <p:custDataLst>
              <p:tags r:id="rId6"/>
            </p:custDataLst>
          </p:nvPr>
        </p:nvGrpSpPr>
        <p:grpSpPr>
          <a:xfrm>
            <a:off x="9753600" y="7845425"/>
            <a:ext cx="8204835" cy="891540"/>
            <a:chOff x="15000" y="5982"/>
            <a:chExt cx="11650" cy="1404"/>
          </a:xfrm>
        </p:grpSpPr>
        <p:sp>
          <p:nvSpPr>
            <p:cNvPr id="34" name="椭圆 33"/>
            <p:cNvSpPr/>
            <p:nvPr>
              <p:custDataLst>
                <p:tags r:id="rId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8"/>
              </p:custDataLst>
            </p:nvPr>
          </p:nvSpPr>
          <p:spPr>
            <a:xfrm>
              <a:off x="15672" y="5982"/>
              <a:ext cx="1097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Image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Stores task-related images</a:t>
              </a:r>
            </a:p>
          </p:txBody>
        </p:sp>
      </p:grpSp>
      <p:pic>
        <p:nvPicPr>
          <p:cNvPr id="5" name="图片 4" descr="OIP (1)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28800" y="2400300"/>
            <a:ext cx="6699250" cy="66992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8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DataBase detailed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55925" y="1526540"/>
            <a:ext cx="10714990" cy="3912870"/>
            <a:chOff x="5040" y="3092"/>
            <a:chExt cx="16874" cy="6162"/>
          </a:xfrm>
        </p:grpSpPr>
        <p:grpSp>
          <p:nvGrpSpPr>
            <p:cNvPr id="13" name="组合 12"/>
            <p:cNvGrpSpPr/>
            <p:nvPr>
              <p:custDataLst>
                <p:tags r:id="rId4"/>
              </p:custDataLst>
            </p:nvPr>
          </p:nvGrpSpPr>
          <p:grpSpPr>
            <a:xfrm>
              <a:off x="5280" y="3092"/>
              <a:ext cx="16635" cy="919"/>
              <a:chOff x="15000" y="5982"/>
              <a:chExt cx="14999" cy="919"/>
            </a:xfrm>
          </p:grpSpPr>
          <p:sp>
            <p:nvSpPr>
              <p:cNvPr id="14" name="椭圆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5672" y="5982"/>
                <a:ext cx="14327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32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User Table</a:t>
                </a:r>
                <a:endParaRPr lang="en-US" altLang="zh-CN" sz="32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40" y="4260"/>
              <a:ext cx="16875" cy="4995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3032125" y="5674995"/>
            <a:ext cx="10563225" cy="583565"/>
            <a:chOff x="15000" y="5982"/>
            <a:chExt cx="14999" cy="919"/>
          </a:xfrm>
        </p:grpSpPr>
        <p:sp>
          <p:nvSpPr>
            <p:cNvPr id="17" name="椭圆 16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3"/>
              </p:custDataLst>
            </p:nvPr>
          </p:nvSpPr>
          <p:spPr>
            <a:xfrm>
              <a:off x="15672" y="5982"/>
              <a:ext cx="1432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Task Table</a:t>
              </a:r>
              <a:endParaRPr lang="en-US" altLang="zh-CN" sz="32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1800" y="6379845"/>
            <a:ext cx="10715625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8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DataBase detailed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3108325" y="1536700"/>
            <a:ext cx="10563225" cy="583565"/>
            <a:chOff x="15000" y="5982"/>
            <a:chExt cx="14999" cy="919"/>
          </a:xfrm>
        </p:grpSpPr>
        <p:sp>
          <p:nvSpPr>
            <p:cNvPr id="14" name="椭圆 13"/>
            <p:cNvSpPr/>
            <p:nvPr>
              <p:custDataLst>
                <p:tags r:id="rId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15672" y="5982"/>
              <a:ext cx="1432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Image Table</a:t>
              </a:r>
              <a:endParaRPr lang="en-US" altLang="zh-CN" sz="32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325" y="2352675"/>
            <a:ext cx="10979785" cy="211010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200400" y="4838700"/>
            <a:ext cx="10734040" cy="4773295"/>
            <a:chOff x="4775" y="8937"/>
            <a:chExt cx="16904" cy="7517"/>
          </a:xfrm>
        </p:grpSpPr>
        <p:grpSp>
          <p:nvGrpSpPr>
            <p:cNvPr id="12" name="组合 11"/>
            <p:cNvGrpSpPr/>
            <p:nvPr>
              <p:custDataLst>
                <p:tags r:id="rId2"/>
              </p:custDataLst>
            </p:nvPr>
          </p:nvGrpSpPr>
          <p:grpSpPr>
            <a:xfrm>
              <a:off x="4775" y="8937"/>
              <a:ext cx="16635" cy="919"/>
              <a:chOff x="15000" y="5982"/>
              <a:chExt cx="14999" cy="919"/>
            </a:xfrm>
          </p:grpSpPr>
          <p:sp>
            <p:nvSpPr>
              <p:cNvPr id="17" name="椭圆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5672" y="5982"/>
                <a:ext cx="14327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32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StudentResponse Table</a:t>
                </a:r>
                <a:endParaRPr lang="en-US" altLang="zh-CN" sz="32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75" y="10140"/>
              <a:ext cx="16905" cy="6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DataBase detailed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169920" y="3009900"/>
            <a:ext cx="11948160" cy="3011170"/>
            <a:chOff x="4895" y="2420"/>
            <a:chExt cx="18816" cy="4742"/>
          </a:xfrm>
        </p:grpSpPr>
        <p:grpSp>
          <p:nvGrpSpPr>
            <p:cNvPr id="13" name="组合 12"/>
            <p:cNvGrpSpPr/>
            <p:nvPr>
              <p:custDataLst>
                <p:tags r:id="rId1"/>
              </p:custDataLst>
            </p:nvPr>
          </p:nvGrpSpPr>
          <p:grpSpPr>
            <a:xfrm>
              <a:off x="4895" y="2420"/>
              <a:ext cx="18771" cy="919"/>
              <a:chOff x="15000" y="5982"/>
              <a:chExt cx="16925" cy="919"/>
            </a:xfrm>
          </p:grpSpPr>
          <p:sp>
            <p:nvSpPr>
              <p:cNvPr id="14" name="椭圆 13"/>
              <p:cNvSpPr/>
              <p:nvPr>
                <p:custDataLst>
                  <p:tags r:id="rId2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5672" y="5982"/>
                <a:ext cx="16253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32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UserTaskStages Table</a:t>
                </a:r>
                <a:endParaRPr lang="en-US" altLang="zh-CN" sz="32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95" y="3540"/>
              <a:ext cx="18816" cy="3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4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429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Overview</a:t>
            </a:r>
          </a:p>
        </p:txBody>
      </p:sp>
      <p:sp>
        <p:nvSpPr>
          <p:cNvPr id="16" name="矩形 15"/>
          <p:cNvSpPr/>
          <p:nvPr/>
        </p:nvSpPr>
        <p:spPr>
          <a:xfrm>
            <a:off x="1524000" y="1702435"/>
            <a:ext cx="15544800" cy="850201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1819275" y="2132965"/>
            <a:ext cx="14518005" cy="1383665"/>
            <a:chOff x="15000" y="5982"/>
            <a:chExt cx="22863" cy="2179"/>
          </a:xfrm>
        </p:grpSpPr>
        <p:sp>
          <p:nvSpPr>
            <p:cNvPr id="17" name="椭圆 16"/>
            <p:cNvSpPr/>
            <p:nvPr>
              <p:custDataLst>
                <p:tags r:id="rId11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2"/>
              </p:custDataLst>
            </p:nvPr>
          </p:nvSpPr>
          <p:spPr>
            <a:xfrm>
              <a:off x="15782" y="5982"/>
              <a:ext cx="22081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 err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DM Sans Bold"/>
                  <a:cs typeface="DM Sans Bold"/>
                  <a:sym typeface="DM Sans Bold"/>
                </a:rPr>
                <a:t>ExpressionLearner</a:t>
              </a:r>
              <a:r>
                <a:rPr lang="en-US" altLang="zh-CN" sz="2800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altLang="zh-CN" sz="2800" dirty="0">
                  <a:latin typeface="Times New Roman" panose="02020603050405020304" charset="0"/>
                  <a:cs typeface="Times New Roman" panose="02020603050405020304" charset="0"/>
                </a:rPr>
                <a:t> is a </a:t>
              </a:r>
              <a:r>
                <a:rPr lang="en-US" altLang="zh-CN" sz="28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Java-based web project</a:t>
              </a:r>
              <a:r>
                <a:rPr lang="en-US" altLang="zh-CN" sz="2800" dirty="0">
                  <a:latin typeface="Times New Roman" panose="02020603050405020304" charset="0"/>
                  <a:cs typeface="Times New Roman" panose="02020603050405020304" charset="0"/>
                </a:rPr>
                <a:t> that integrates multiple </a:t>
              </a:r>
              <a:r>
                <a:rPr lang="en-US" altLang="zh-CN" sz="2800" b="1" dirty="0">
                  <a:latin typeface="Times New Roman" panose="02020603050405020304" charset="0"/>
                  <a:cs typeface="Times New Roman" panose="02020603050405020304" charset="0"/>
                </a:rPr>
                <a:t>AI interfaces</a:t>
              </a:r>
              <a:r>
                <a:rPr lang="en-US" altLang="zh-CN" sz="2800" dirty="0">
                  <a:latin typeface="Times New Roman" panose="02020603050405020304" charset="0"/>
                  <a:cs typeface="Times New Roman" panose="02020603050405020304" charset="0"/>
                </a:rPr>
                <a:t>, enabling users to </a:t>
              </a:r>
              <a:r>
                <a:rPr lang="en-US" altLang="zh-CN" sz="2800" b="1" dirty="0">
                  <a:latin typeface="Times New Roman" panose="02020603050405020304" charset="0"/>
                  <a:cs typeface="Times New Roman" panose="02020603050405020304" charset="0"/>
                </a:rPr>
                <a:t>create sentences based on pictures</a:t>
              </a:r>
              <a:r>
                <a:rPr lang="en-US" altLang="zh-CN" sz="2800" dirty="0">
                  <a:latin typeface="Times New Roman" panose="02020603050405020304" charset="0"/>
                  <a:cs typeface="Times New Roman" panose="02020603050405020304" charset="0"/>
                </a:rPr>
                <a:t>, with the system </a:t>
              </a:r>
              <a:r>
                <a:rPr lang="en-US" altLang="zh-CN" sz="2800" b="1" dirty="0">
                  <a:latin typeface="Times New Roman" panose="02020603050405020304" charset="0"/>
                  <a:cs typeface="Times New Roman" panose="02020603050405020304" charset="0"/>
                </a:rPr>
                <a:t>providing evaluations and corrections</a:t>
              </a:r>
              <a:r>
                <a:rPr lang="en-US" altLang="zh-CN" sz="2800" dirty="0">
                  <a:latin typeface="Times New Roman" panose="02020603050405020304" charset="0"/>
                  <a:cs typeface="Times New Roman" panose="02020603050405020304" charset="0"/>
                </a:rPr>
                <a:t>.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1819275" y="3771900"/>
            <a:ext cx="7010400" cy="1383665"/>
            <a:chOff x="15000" y="5982"/>
            <a:chExt cx="11040" cy="2179"/>
          </a:xfrm>
        </p:grpSpPr>
        <p:sp>
          <p:nvSpPr>
            <p:cNvPr id="21" name="椭圆 20"/>
            <p:cNvSpPr/>
            <p:nvPr>
              <p:custDataLst>
                <p:tags r:id="rId9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10"/>
              </p:custDataLst>
            </p:nvPr>
          </p:nvSpPr>
          <p:spPr>
            <a:xfrm>
              <a:off x="15782" y="5982"/>
              <a:ext cx="10258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Target : 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lower-grade elementary students</a:t>
              </a: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Purpose : 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Improve their expressive abilities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658600" y="3566160"/>
            <a:ext cx="5105400" cy="1371600"/>
            <a:chOff x="17040" y="6180"/>
            <a:chExt cx="8040" cy="2160"/>
          </a:xfrm>
        </p:grpSpPr>
        <p:grpSp>
          <p:nvGrpSpPr>
            <p:cNvPr id="15" name="组合 14"/>
            <p:cNvGrpSpPr/>
            <p:nvPr/>
          </p:nvGrpSpPr>
          <p:grpSpPr>
            <a:xfrm>
              <a:off x="17640" y="6600"/>
              <a:ext cx="6655" cy="1275"/>
              <a:chOff x="17640" y="6880"/>
              <a:chExt cx="6655" cy="1275"/>
            </a:xfrm>
          </p:grpSpPr>
          <p:pic>
            <p:nvPicPr>
              <p:cNvPr id="4" name="图片 3" descr="child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40" y="6880"/>
                <a:ext cx="1240" cy="1240"/>
              </a:xfrm>
              <a:prstGeom prst="rect">
                <a:avLst/>
              </a:prstGeom>
            </p:spPr>
          </p:pic>
          <p:pic>
            <p:nvPicPr>
              <p:cNvPr id="8" name="图片 7" descr="point_up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773" y="6900"/>
                <a:ext cx="1080" cy="1080"/>
              </a:xfrm>
              <a:prstGeom prst="rect">
                <a:avLst/>
              </a:prstGeom>
            </p:spPr>
          </p:pic>
          <p:pic>
            <p:nvPicPr>
              <p:cNvPr id="9" name="图片 8" descr="grinning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047" y="6907"/>
                <a:ext cx="1248" cy="1248"/>
              </a:xfrm>
              <a:prstGeom prst="rect">
                <a:avLst/>
              </a:prstGeom>
            </p:spPr>
          </p:pic>
          <p:sp>
            <p:nvSpPr>
              <p:cNvPr id="14" name="右箭头 13"/>
              <p:cNvSpPr/>
              <p:nvPr/>
            </p:nvSpPr>
            <p:spPr>
              <a:xfrm>
                <a:off x="19440" y="7140"/>
                <a:ext cx="1920" cy="840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>
              <a:off x="17040" y="6180"/>
              <a:ext cx="8040" cy="2160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>
            <p:custDataLst>
              <p:tags r:id="rId3"/>
            </p:custDataLst>
          </p:nvPr>
        </p:nvGrpSpPr>
        <p:grpSpPr>
          <a:xfrm>
            <a:off x="1819275" y="5295900"/>
            <a:ext cx="11966575" cy="2676525"/>
            <a:chOff x="15000" y="5982"/>
            <a:chExt cx="18845" cy="4215"/>
          </a:xfrm>
        </p:grpSpPr>
        <p:sp>
          <p:nvSpPr>
            <p:cNvPr id="30" name="椭圆 29"/>
            <p:cNvSpPr/>
            <p:nvPr>
              <p:custDataLst>
                <p:tags r:id="rId7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15782" y="5982"/>
              <a:ext cx="18063" cy="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Why Pictuer-Based ?   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 . Visual Stimulation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II . Imagination Development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III . Contextual Learning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IV .  Interactive Experience</a:t>
              </a: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35" name="图片 34" descr="OIP (2)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819890" y="5067300"/>
            <a:ext cx="4898390" cy="428942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36" name="组合 35"/>
          <p:cNvGrpSpPr/>
          <p:nvPr>
            <p:custDataLst>
              <p:tags r:id="rId4"/>
            </p:custDataLst>
          </p:nvPr>
        </p:nvGrpSpPr>
        <p:grpSpPr>
          <a:xfrm>
            <a:off x="1819275" y="7581900"/>
            <a:ext cx="11966575" cy="2676525"/>
            <a:chOff x="15000" y="5982"/>
            <a:chExt cx="18845" cy="4215"/>
          </a:xfrm>
        </p:grpSpPr>
        <p:sp>
          <p:nvSpPr>
            <p:cNvPr id="37" name="椭圆 36"/>
            <p:cNvSpPr/>
            <p:nvPr>
              <p:custDataLst>
                <p:tags r:id="rId5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>
              <p:custDataLst>
                <p:tags r:id="rId6"/>
              </p:custDataLst>
            </p:nvPr>
          </p:nvSpPr>
          <p:spPr>
            <a:xfrm>
              <a:off x="15782" y="5982"/>
              <a:ext cx="18063" cy="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Kid -friendly Design </a:t>
              </a:r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:</a:t>
              </a:r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  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 . Easy to use 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II . Child-friendly GUI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III . Provided pictures and </a:t>
              </a: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 generated responses to children’s preferences</a:t>
              </a: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10" name="组合 9"/>
          <p:cNvGrpSpPr/>
          <p:nvPr/>
        </p:nvGrpSpPr>
        <p:grpSpPr>
          <a:xfrm>
            <a:off x="9220200" y="1562100"/>
            <a:ext cx="8091805" cy="6324600"/>
            <a:chOff x="1320" y="1980"/>
            <a:chExt cx="12743" cy="9960"/>
          </a:xfrm>
        </p:grpSpPr>
        <p:sp>
          <p:nvSpPr>
            <p:cNvPr id="7" name="椭圆 6"/>
            <p:cNvSpPr/>
            <p:nvPr/>
          </p:nvSpPr>
          <p:spPr>
            <a:xfrm>
              <a:off x="2400" y="2100"/>
              <a:ext cx="10560" cy="98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20" y="5340"/>
              <a:ext cx="12743" cy="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30"/>
                </a:lnSpc>
              </a:pPr>
              <a:r>
                <a:rPr lang="en-US" altLang="zh-CN" sz="96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Team Collaboration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60" y="1980"/>
              <a:ext cx="598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>
                  <a:latin typeface="Times New Roman" panose="02020603050405020304" charset="0"/>
                  <a:cs typeface="Times New Roman" panose="02020603050405020304" charset="0"/>
                </a:rPr>
                <a:t>Part IV</a:t>
              </a:r>
            </a:p>
          </p:txBody>
        </p:sp>
      </p:grpSp>
      <p:sp>
        <p:nvSpPr>
          <p:cNvPr id="3" name="Freeform 3"/>
          <p:cNvSpPr/>
          <p:nvPr/>
        </p:nvSpPr>
        <p:spPr>
          <a:xfrm>
            <a:off x="2400442" y="293343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4"/>
          <p:cNvSpPr/>
          <p:nvPr/>
        </p:nvSpPr>
        <p:spPr>
          <a:xfrm>
            <a:off x="1752291" y="1866749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1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Team Collaboration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7118985" y="2324100"/>
            <a:ext cx="6594005" cy="521970"/>
            <a:chOff x="15000" y="5982"/>
            <a:chExt cx="9363" cy="822"/>
          </a:xfrm>
        </p:grpSpPr>
        <p:sp>
          <p:nvSpPr>
            <p:cNvPr id="17" name="椭圆 16"/>
            <p:cNvSpPr/>
            <p:nvPr>
              <p:custDataLst>
                <p:tags r:id="rId8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8" name="文本框 17"/>
            <p:cNvSpPr txBox="1"/>
            <p:nvPr>
              <p:custDataLst>
                <p:tags r:id="rId9"/>
              </p:custDataLst>
            </p:nvPr>
          </p:nvSpPr>
          <p:spPr>
            <a:xfrm>
              <a:off x="15672" y="5982"/>
              <a:ext cx="869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Online communication</a:t>
              </a:r>
            </a:p>
          </p:txBody>
        </p:sp>
      </p:grpSp>
      <p:pic>
        <p:nvPicPr>
          <p:cNvPr id="4" name="图片 3" descr="OIP (3)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9200" y="3314700"/>
            <a:ext cx="4815205" cy="4815205"/>
          </a:xfrm>
          <a:prstGeom prst="rect">
            <a:avLst/>
          </a:prstGeom>
        </p:spPr>
      </p:pic>
      <p:pic>
        <p:nvPicPr>
          <p:cNvPr id="9" name="图片 8" descr="R (1)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2635" y="1943100"/>
            <a:ext cx="7616825" cy="7616825"/>
          </a:xfrm>
          <a:prstGeom prst="rect">
            <a:avLst/>
          </a:prstGeom>
        </p:spPr>
      </p:pic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1022985" y="2324100"/>
            <a:ext cx="5328446" cy="521970"/>
            <a:chOff x="15000" y="5982"/>
            <a:chExt cx="7566" cy="822"/>
          </a:xfrm>
        </p:grpSpPr>
        <p:sp>
          <p:nvSpPr>
            <p:cNvPr id="11" name="椭圆 10"/>
            <p:cNvSpPr/>
            <p:nvPr>
              <p:custDataLst>
                <p:tags r:id="rId6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9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15672" y="5982"/>
              <a:ext cx="68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Github for version control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12573000" y="2373630"/>
            <a:ext cx="6005242" cy="521970"/>
            <a:chOff x="15000" y="5982"/>
            <a:chExt cx="8527" cy="822"/>
          </a:xfrm>
        </p:grpSpPr>
        <p:sp>
          <p:nvSpPr>
            <p:cNvPr id="21" name="椭圆 20"/>
            <p:cNvSpPr/>
            <p:nvPr>
              <p:custDataLst>
                <p:tags r:id="rId4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2" name="文本框 21"/>
            <p:cNvSpPr txBox="1"/>
            <p:nvPr>
              <p:custDataLst>
                <p:tags r:id="rId5"/>
              </p:custDataLst>
            </p:nvPr>
          </p:nvSpPr>
          <p:spPr>
            <a:xfrm>
              <a:off x="15672" y="5982"/>
              <a:ext cx="785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Gather for collaborative coding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3046075" y="3409315"/>
            <a:ext cx="4671695" cy="4625340"/>
          </a:xfrm>
          <a:custGeom>
            <a:avLst/>
            <a:gdLst/>
            <a:ahLst/>
            <a:cxnLst/>
            <a:rect l="l" t="t" r="r" b="b"/>
            <a:pathLst>
              <a:path w="1829699" h="1745076">
                <a:moveTo>
                  <a:pt x="0" y="0"/>
                </a:moveTo>
                <a:lnTo>
                  <a:pt x="1829699" y="0"/>
                </a:lnTo>
                <a:lnTo>
                  <a:pt x="1829699" y="1745076"/>
                </a:lnTo>
                <a:lnTo>
                  <a:pt x="0" y="17450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6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Team Collaboration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>
            <p:custDataLst>
              <p:tags r:id="rId1"/>
            </p:custDataLst>
          </p:nvPr>
        </p:nvGrpSpPr>
        <p:grpSpPr>
          <a:xfrm>
            <a:off x="1066800" y="1866900"/>
            <a:ext cx="6609715" cy="3728085"/>
            <a:chOff x="1620" y="6003"/>
            <a:chExt cx="8799" cy="4194"/>
          </a:xfrm>
        </p:grpSpPr>
        <p:sp>
          <p:nvSpPr>
            <p:cNvPr id="3" name="Freeform 16"/>
            <p:cNvSpPr/>
            <p:nvPr>
              <p:custDataLst>
                <p:tags r:id="rId12"/>
              </p:custDataLst>
            </p:nvPr>
          </p:nvSpPr>
          <p:spPr>
            <a:xfrm>
              <a:off x="1620" y="6003"/>
              <a:ext cx="8799" cy="4194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" name="Freeform 30"/>
            <p:cNvSpPr/>
            <p:nvPr>
              <p:custDataLst>
                <p:tags r:id="rId13"/>
              </p:custDataLst>
            </p:nvPr>
          </p:nvSpPr>
          <p:spPr>
            <a:xfrm>
              <a:off x="2160" y="6660"/>
              <a:ext cx="2797" cy="2640"/>
            </a:xfrm>
            <a:custGeom>
              <a:avLst/>
              <a:gdLst/>
              <a:ahLst/>
              <a:cxnLst/>
              <a:rect l="l" t="t" r="r" b="b"/>
              <a:pathLst>
                <a:path w="1776392" h="1676470">
                  <a:moveTo>
                    <a:pt x="0" y="0"/>
                  </a:moveTo>
                  <a:lnTo>
                    <a:pt x="1776392" y="0"/>
                  </a:lnTo>
                  <a:lnTo>
                    <a:pt x="1776392" y="1676470"/>
                  </a:lnTo>
                  <a:lnTo>
                    <a:pt x="0" y="167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>
              <p:custDataLst>
                <p:tags r:id="rId14"/>
              </p:custDataLst>
            </p:nvPr>
          </p:nvSpPr>
          <p:spPr>
            <a:xfrm>
              <a:off x="5446" y="6760"/>
              <a:ext cx="4436" cy="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35"/>
                </a:lnSpc>
              </a:pPr>
              <a:r>
                <a:rPr lang="en-US" sz="3200" b="1" u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Peiyu Duan</a:t>
              </a:r>
            </a:p>
          </p:txBody>
        </p:sp>
      </p:grp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10515600" y="1866900"/>
            <a:ext cx="6609715" cy="3728085"/>
            <a:chOff x="1620" y="6003"/>
            <a:chExt cx="8799" cy="4194"/>
          </a:xfrm>
        </p:grpSpPr>
        <p:sp>
          <p:nvSpPr>
            <p:cNvPr id="23" name="Freeform 16"/>
            <p:cNvSpPr/>
            <p:nvPr>
              <p:custDataLst>
                <p:tags r:id="rId10"/>
              </p:custDataLst>
            </p:nvPr>
          </p:nvSpPr>
          <p:spPr>
            <a:xfrm>
              <a:off x="1620" y="6003"/>
              <a:ext cx="8799" cy="4194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35"/>
            <p:cNvSpPr txBox="1"/>
            <p:nvPr>
              <p:custDataLst>
                <p:tags r:id="rId11"/>
              </p:custDataLst>
            </p:nvPr>
          </p:nvSpPr>
          <p:spPr>
            <a:xfrm>
              <a:off x="5446" y="6760"/>
              <a:ext cx="4436" cy="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35"/>
                </a:lnSpc>
              </a:pPr>
              <a:r>
                <a:rPr lang="en-US" sz="3200" b="1" u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Tong Li</a:t>
              </a:r>
            </a:p>
          </p:txBody>
        </p:sp>
      </p:grpSp>
      <p:grpSp>
        <p:nvGrpSpPr>
          <p:cNvPr id="27" name="组合 26"/>
          <p:cNvGrpSpPr/>
          <p:nvPr>
            <p:custDataLst>
              <p:tags r:id="rId3"/>
            </p:custDataLst>
          </p:nvPr>
        </p:nvGrpSpPr>
        <p:grpSpPr>
          <a:xfrm>
            <a:off x="1143000" y="5981700"/>
            <a:ext cx="6609715" cy="3728085"/>
            <a:chOff x="1620" y="6003"/>
            <a:chExt cx="8799" cy="4194"/>
          </a:xfrm>
        </p:grpSpPr>
        <p:sp>
          <p:nvSpPr>
            <p:cNvPr id="28" name="Freeform 16"/>
            <p:cNvSpPr/>
            <p:nvPr>
              <p:custDataLst>
                <p:tags r:id="rId8"/>
              </p:custDataLst>
            </p:nvPr>
          </p:nvSpPr>
          <p:spPr>
            <a:xfrm>
              <a:off x="1620" y="6003"/>
              <a:ext cx="8799" cy="4194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5"/>
            <p:cNvSpPr txBox="1"/>
            <p:nvPr>
              <p:custDataLst>
                <p:tags r:id="rId9"/>
              </p:custDataLst>
            </p:nvPr>
          </p:nvSpPr>
          <p:spPr>
            <a:xfrm>
              <a:off x="5446" y="6760"/>
              <a:ext cx="4436" cy="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35"/>
                </a:lnSpc>
              </a:pPr>
              <a:r>
                <a:rPr lang="en-US" sz="3200" b="1" u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Xuanhe Yang</a:t>
              </a:r>
            </a:p>
          </p:txBody>
        </p:sp>
      </p:grpSp>
      <p:grpSp>
        <p:nvGrpSpPr>
          <p:cNvPr id="32" name="组合 31"/>
          <p:cNvGrpSpPr/>
          <p:nvPr>
            <p:custDataLst>
              <p:tags r:id="rId4"/>
            </p:custDataLst>
          </p:nvPr>
        </p:nvGrpSpPr>
        <p:grpSpPr>
          <a:xfrm>
            <a:off x="10515600" y="5981700"/>
            <a:ext cx="6609715" cy="3728085"/>
            <a:chOff x="1620" y="6003"/>
            <a:chExt cx="8799" cy="4194"/>
          </a:xfrm>
        </p:grpSpPr>
        <p:sp>
          <p:nvSpPr>
            <p:cNvPr id="34" name="Freeform 16"/>
            <p:cNvSpPr/>
            <p:nvPr>
              <p:custDataLst>
                <p:tags r:id="rId6"/>
              </p:custDataLst>
            </p:nvPr>
          </p:nvSpPr>
          <p:spPr>
            <a:xfrm>
              <a:off x="1620" y="6003"/>
              <a:ext cx="8799" cy="4194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7" name="TextBox 35"/>
            <p:cNvSpPr txBox="1"/>
            <p:nvPr>
              <p:custDataLst>
                <p:tags r:id="rId7"/>
              </p:custDataLst>
            </p:nvPr>
          </p:nvSpPr>
          <p:spPr>
            <a:xfrm>
              <a:off x="5446" y="6760"/>
              <a:ext cx="4436" cy="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35"/>
                </a:lnSpc>
              </a:pPr>
              <a:r>
                <a:rPr lang="en-US" sz="3200" b="1" u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Fubin Chen</a:t>
              </a:r>
            </a:p>
          </p:txBody>
        </p:sp>
      </p:grpSp>
      <p:sp>
        <p:nvSpPr>
          <p:cNvPr id="38" name="Freeform 26"/>
          <p:cNvSpPr/>
          <p:nvPr>
            <p:custDataLst>
              <p:tags r:id="rId5"/>
            </p:custDataLst>
          </p:nvPr>
        </p:nvSpPr>
        <p:spPr>
          <a:xfrm>
            <a:off x="10973091" y="2247740"/>
            <a:ext cx="1813725" cy="2726447"/>
          </a:xfrm>
          <a:custGeom>
            <a:avLst/>
            <a:gdLst/>
            <a:ahLst/>
            <a:cxnLst/>
            <a:rect l="l" t="t" r="r" b="b"/>
            <a:pathLst>
              <a:path w="1541626" h="2055501">
                <a:moveTo>
                  <a:pt x="0" y="0"/>
                </a:moveTo>
                <a:lnTo>
                  <a:pt x="1541625" y="0"/>
                </a:lnTo>
                <a:lnTo>
                  <a:pt x="1541625" y="2055502"/>
                </a:lnTo>
                <a:lnTo>
                  <a:pt x="0" y="205550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27"/>
          <p:cNvSpPr/>
          <p:nvPr/>
        </p:nvSpPr>
        <p:spPr>
          <a:xfrm>
            <a:off x="1447832" y="6515158"/>
            <a:ext cx="2303147" cy="2441014"/>
          </a:xfrm>
          <a:custGeom>
            <a:avLst/>
            <a:gdLst/>
            <a:ahLst/>
            <a:cxnLst/>
            <a:rect l="l" t="t" r="r" b="b"/>
            <a:pathLst>
              <a:path w="1946733" h="1700958">
                <a:moveTo>
                  <a:pt x="0" y="0"/>
                </a:moveTo>
                <a:lnTo>
                  <a:pt x="1946733" y="0"/>
                </a:lnTo>
                <a:lnTo>
                  <a:pt x="1946733" y="1700958"/>
                </a:lnTo>
                <a:lnTo>
                  <a:pt x="0" y="170095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28"/>
          <p:cNvSpPr/>
          <p:nvPr/>
        </p:nvSpPr>
        <p:spPr>
          <a:xfrm>
            <a:off x="10896600" y="6894195"/>
            <a:ext cx="2026920" cy="2061845"/>
          </a:xfrm>
          <a:custGeom>
            <a:avLst/>
            <a:gdLst/>
            <a:ahLst/>
            <a:cxnLst/>
            <a:rect l="l" t="t" r="r" b="b"/>
            <a:pathLst>
              <a:path w="1521152" h="1697240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855085" y="3390900"/>
            <a:ext cx="31553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tx1"/>
                </a:solidFill>
              </a:rPr>
              <a:t>AI interface</a:t>
            </a:r>
          </a:p>
          <a:p>
            <a:r>
              <a:rPr lang="en-US" altLang="zh-CN" sz="3000">
                <a:solidFill>
                  <a:schemeClr val="tx1"/>
                </a:solidFill>
              </a:rPr>
              <a:t>Backend Design</a:t>
            </a:r>
          </a:p>
          <a:p>
            <a:r>
              <a:rPr lang="en-US" altLang="zh-CN" sz="300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3303885" y="3409950"/>
            <a:ext cx="31553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/>
              <a:t>AI interface</a:t>
            </a:r>
          </a:p>
          <a:p>
            <a:r>
              <a:rPr lang="en-US" altLang="zh-CN" sz="3000"/>
              <a:t>Backend Design</a:t>
            </a:r>
          </a:p>
          <a:p>
            <a:r>
              <a:rPr lang="en-US" altLang="zh-CN" sz="3000"/>
              <a:t>DataBase Design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038600" y="7429500"/>
            <a:ext cx="33807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tx1"/>
                </a:solidFill>
              </a:rPr>
              <a:t>Frontend Design</a:t>
            </a:r>
          </a:p>
          <a:p>
            <a:r>
              <a:rPr lang="en-US" altLang="zh-CN" sz="3000">
                <a:solidFill>
                  <a:schemeClr val="tx1"/>
                </a:solidFill>
              </a:rPr>
              <a:t>Speech Recognition</a:t>
            </a:r>
          </a:p>
          <a:p>
            <a:r>
              <a:rPr lang="en-US" altLang="zh-CN" sz="3000">
                <a:solidFill>
                  <a:schemeClr val="tx1"/>
                </a:solidFill>
              </a:rPr>
              <a:t>Report Design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3182600" y="7429500"/>
            <a:ext cx="33807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tx1"/>
                </a:solidFill>
              </a:rPr>
              <a:t>Frontend Design</a:t>
            </a:r>
          </a:p>
          <a:p>
            <a:r>
              <a:rPr lang="en-US" altLang="zh-CN" sz="3000">
                <a:solidFill>
                  <a:schemeClr val="tx1"/>
                </a:solidFill>
              </a:rPr>
              <a:t>Speech Recognition</a:t>
            </a:r>
          </a:p>
          <a:p>
            <a:r>
              <a:rPr lang="en-US" altLang="zh-CN" sz="3000">
                <a:solidFill>
                  <a:schemeClr val="tx1"/>
                </a:solidFill>
              </a:rPr>
              <a:t>Slide Design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10" name="组合 9"/>
          <p:cNvGrpSpPr/>
          <p:nvPr/>
        </p:nvGrpSpPr>
        <p:grpSpPr>
          <a:xfrm>
            <a:off x="2286000" y="1638300"/>
            <a:ext cx="8267700" cy="6324600"/>
            <a:chOff x="1560" y="1980"/>
            <a:chExt cx="13020" cy="9960"/>
          </a:xfrm>
        </p:grpSpPr>
        <p:sp>
          <p:nvSpPr>
            <p:cNvPr id="7" name="椭圆 6"/>
            <p:cNvSpPr/>
            <p:nvPr/>
          </p:nvSpPr>
          <p:spPr>
            <a:xfrm>
              <a:off x="2400" y="2100"/>
              <a:ext cx="10560" cy="98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37" y="5706"/>
              <a:ext cx="12743" cy="3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30"/>
                </a:lnSpc>
              </a:pPr>
              <a:r>
                <a:rPr lang="en-US" altLang="zh-CN" sz="96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Key Challenges  Solutions</a:t>
              </a:r>
              <a:endParaRPr lang="en-US" sz="9600" b="1" dirty="0">
                <a:solidFill>
                  <a:srgbClr val="000000"/>
                </a:solidFill>
                <a:latin typeface="+mj-lt"/>
                <a:ea typeface="DM Sans Bold"/>
                <a:cs typeface="DM Sans Bold"/>
                <a:sym typeface="DM Sans Bold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60" y="1980"/>
              <a:ext cx="598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>
                  <a:latin typeface="Times New Roman" panose="02020603050405020304" charset="0"/>
                  <a:cs typeface="Times New Roman" panose="02020603050405020304" charset="0"/>
                </a:rPr>
                <a:t>Part V</a:t>
              </a:r>
            </a:p>
          </p:txBody>
        </p:sp>
      </p:grpSp>
      <p:sp>
        <p:nvSpPr>
          <p:cNvPr id="3" name="Freeform 3"/>
          <p:cNvSpPr/>
          <p:nvPr/>
        </p:nvSpPr>
        <p:spPr>
          <a:xfrm>
            <a:off x="12496790" y="179057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3"/>
          <p:cNvSpPr/>
          <p:nvPr/>
        </p:nvSpPr>
        <p:spPr>
          <a:xfrm>
            <a:off x="11201309" y="1943090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Key Challenges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667266" y="1745062"/>
            <a:ext cx="5038071" cy="3559266"/>
            <a:chOff x="10539" y="1987"/>
            <a:chExt cx="7934" cy="5605"/>
          </a:xfrm>
        </p:grpSpPr>
        <p:grpSp>
          <p:nvGrpSpPr>
            <p:cNvPr id="17" name="Group 9"/>
            <p:cNvGrpSpPr/>
            <p:nvPr>
              <p:custDataLst>
                <p:tags r:id="rId16"/>
              </p:custDataLst>
            </p:nvPr>
          </p:nvGrpSpPr>
          <p:grpSpPr>
            <a:xfrm>
              <a:off x="10539" y="1987"/>
              <a:ext cx="7934" cy="5605"/>
              <a:chOff x="0" y="0"/>
              <a:chExt cx="1048738" cy="740906"/>
            </a:xfrm>
          </p:grpSpPr>
          <p:sp>
            <p:nvSpPr>
              <p:cNvPr id="18" name="Freeform 10"/>
              <p:cNvSpPr/>
              <p:nvPr>
                <p:custDataLst>
                  <p:tags r:id="rId20"/>
                </p:custDataLst>
              </p:nvPr>
            </p:nvSpPr>
            <p:spPr>
              <a:xfrm>
                <a:off x="0" y="0"/>
                <a:ext cx="1048738" cy="7409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740906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88659"/>
                    </a:lnTo>
                    <a:cubicBezTo>
                      <a:pt x="1048738" y="717514"/>
                      <a:pt x="1025346" y="740906"/>
                      <a:pt x="996490" y="740906"/>
                    </a:cubicBezTo>
                    <a:lnTo>
                      <a:pt x="52247" y="740906"/>
                    </a:lnTo>
                    <a:cubicBezTo>
                      <a:pt x="23392" y="740906"/>
                      <a:pt x="0" y="717514"/>
                      <a:pt x="0" y="688659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9" name="TextBox 11"/>
              <p:cNvSpPr txBox="1"/>
              <p:nvPr/>
            </p:nvSpPr>
            <p:spPr>
              <a:xfrm>
                <a:off x="0" y="-38100"/>
                <a:ext cx="1048738" cy="7790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" name="Group 21"/>
            <p:cNvGrpSpPr/>
            <p:nvPr>
              <p:custDataLst>
                <p:tags r:id="rId17"/>
              </p:custDataLst>
            </p:nvPr>
          </p:nvGrpSpPr>
          <p:grpSpPr>
            <a:xfrm>
              <a:off x="10539" y="1987"/>
              <a:ext cx="7934" cy="1053"/>
              <a:chOff x="0" y="0"/>
              <a:chExt cx="1048738" cy="139206"/>
            </a:xfrm>
          </p:grpSpPr>
          <p:sp>
            <p:nvSpPr>
              <p:cNvPr id="24" name="Freeform 22"/>
              <p:cNvSpPr/>
              <p:nvPr>
                <p:custDataLst>
                  <p:tags r:id="rId19"/>
                </p:custDataLst>
              </p:nvPr>
            </p:nvSpPr>
            <p:spPr>
              <a:xfrm>
                <a:off x="0" y="0"/>
                <a:ext cx="1048738" cy="1392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139206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3"/>
              <p:cNvSpPr txBox="1"/>
              <p:nvPr/>
            </p:nvSpPr>
            <p:spPr>
              <a:xfrm>
                <a:off x="0" y="-38100"/>
                <a:ext cx="1048738" cy="177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lang="en-US" altLang="zh-CN" sz="2800"/>
              </a:p>
              <a:p>
                <a:pPr algn="ctr">
                  <a:lnSpc>
                    <a:spcPts val="2660"/>
                  </a:lnSpc>
                </a:pPr>
                <a:r>
                  <a:rPr lang="en-US" altLang="zh-CN" sz="4000" b="1"/>
                  <a:t>AI Evaluation</a:t>
                </a:r>
              </a:p>
            </p:txBody>
          </p:sp>
        </p:grpSp>
        <p:sp>
          <p:nvSpPr>
            <p:cNvPr id="36" name="TextBox 33"/>
            <p:cNvSpPr txBox="1"/>
            <p:nvPr>
              <p:custDataLst>
                <p:tags r:id="rId18"/>
              </p:custDataLst>
            </p:nvPr>
          </p:nvSpPr>
          <p:spPr>
            <a:xfrm>
              <a:off x="11123" y="3751"/>
              <a:ext cx="6516" cy="2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altLang="zh-CN" sz="2000" u="none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Initially, we integrated GPT for generating responses. However, GPT's replies were not child-friendly, often overly verbose, and failed to focus on key teaching objectives.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909563" y="1485902"/>
            <a:ext cx="5424804" cy="3818253"/>
            <a:chOff x="10059" y="1579"/>
            <a:chExt cx="8543" cy="6013"/>
          </a:xfrm>
        </p:grpSpPr>
        <p:grpSp>
          <p:nvGrpSpPr>
            <p:cNvPr id="48" name="Group 9"/>
            <p:cNvGrpSpPr/>
            <p:nvPr>
              <p:custDataLst>
                <p:tags r:id="rId11"/>
              </p:custDataLst>
            </p:nvPr>
          </p:nvGrpSpPr>
          <p:grpSpPr>
            <a:xfrm>
              <a:off x="10539" y="1987"/>
              <a:ext cx="7934" cy="5605"/>
              <a:chOff x="0" y="0"/>
              <a:chExt cx="1048738" cy="740906"/>
            </a:xfrm>
          </p:grpSpPr>
          <p:sp>
            <p:nvSpPr>
              <p:cNvPr id="49" name="Freeform 10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0"/>
                <a:ext cx="1048738" cy="7409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740906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88659"/>
                    </a:lnTo>
                    <a:cubicBezTo>
                      <a:pt x="1048738" y="717514"/>
                      <a:pt x="1025346" y="740906"/>
                      <a:pt x="996490" y="740906"/>
                    </a:cubicBezTo>
                    <a:lnTo>
                      <a:pt x="52247" y="740906"/>
                    </a:lnTo>
                    <a:cubicBezTo>
                      <a:pt x="23392" y="740906"/>
                      <a:pt x="0" y="717514"/>
                      <a:pt x="0" y="688659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0" name="TextBox 11"/>
              <p:cNvSpPr txBox="1"/>
              <p:nvPr/>
            </p:nvSpPr>
            <p:spPr>
              <a:xfrm>
                <a:off x="0" y="-38100"/>
                <a:ext cx="1048738" cy="7790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1" name="Group 21"/>
            <p:cNvGrpSpPr/>
            <p:nvPr>
              <p:custDataLst>
                <p:tags r:id="rId12"/>
              </p:custDataLst>
            </p:nvPr>
          </p:nvGrpSpPr>
          <p:grpSpPr>
            <a:xfrm>
              <a:off x="10059" y="1579"/>
              <a:ext cx="8543" cy="1461"/>
              <a:chOff x="-63447" y="-53937"/>
              <a:chExt cx="1129237" cy="193143"/>
            </a:xfrm>
          </p:grpSpPr>
          <p:sp>
            <p:nvSpPr>
              <p:cNvPr id="52" name="Freeform 22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1048738" cy="1392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139206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3" name="TextBox 23"/>
              <p:cNvSpPr txBox="1"/>
              <p:nvPr/>
            </p:nvSpPr>
            <p:spPr>
              <a:xfrm>
                <a:off x="-63447" y="-53937"/>
                <a:ext cx="1129237" cy="1772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lang="en-US" altLang="zh-CN" sz="4000" b="1"/>
              </a:p>
              <a:p>
                <a:pPr algn="ctr">
                  <a:lnSpc>
                    <a:spcPts val="2660"/>
                  </a:lnSpc>
                </a:pPr>
                <a:endParaRPr lang="en-US" altLang="zh-CN" sz="4000" b="1"/>
              </a:p>
              <a:p>
                <a:pPr algn="ctr">
                  <a:lnSpc>
                    <a:spcPts val="2660"/>
                  </a:lnSpc>
                </a:pPr>
                <a:r>
                  <a:rPr lang="en-US" altLang="zh-CN" sz="4000" b="1"/>
                  <a:t>    AI Interface </a:t>
                </a:r>
              </a:p>
            </p:txBody>
          </p:sp>
        </p:grpSp>
        <p:sp>
          <p:nvSpPr>
            <p:cNvPr id="54" name="TextBox 33"/>
            <p:cNvSpPr txBox="1"/>
            <p:nvPr>
              <p:custDataLst>
                <p:tags r:id="rId13"/>
              </p:custDataLst>
            </p:nvPr>
          </p:nvSpPr>
          <p:spPr>
            <a:xfrm>
              <a:off x="11123" y="3751"/>
              <a:ext cx="6516" cy="3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altLang="zh-CN" sz="2000" u="none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After deciding not to use GPT, we faced the challenge of coordinating multiple AI systems for a single response. Managing and processing evaluation results from various AI models became a critical issue.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667000" y="5678041"/>
            <a:ext cx="5038090" cy="3664714"/>
            <a:chOff x="10539" y="1821"/>
            <a:chExt cx="7934" cy="5771"/>
          </a:xfrm>
        </p:grpSpPr>
        <p:grpSp>
          <p:nvGrpSpPr>
            <p:cNvPr id="56" name="Group 9"/>
            <p:cNvGrpSpPr/>
            <p:nvPr>
              <p:custDataLst>
                <p:tags r:id="rId6"/>
              </p:custDataLst>
            </p:nvPr>
          </p:nvGrpSpPr>
          <p:grpSpPr>
            <a:xfrm>
              <a:off x="10539" y="1987"/>
              <a:ext cx="7934" cy="5605"/>
              <a:chOff x="0" y="0"/>
              <a:chExt cx="1048738" cy="740906"/>
            </a:xfrm>
          </p:grpSpPr>
          <p:sp>
            <p:nvSpPr>
              <p:cNvPr id="57" name="Freeform 10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1048738" cy="7409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740906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88659"/>
                    </a:lnTo>
                    <a:cubicBezTo>
                      <a:pt x="1048738" y="717514"/>
                      <a:pt x="1025346" y="740906"/>
                      <a:pt x="996490" y="740906"/>
                    </a:cubicBezTo>
                    <a:lnTo>
                      <a:pt x="52247" y="740906"/>
                    </a:lnTo>
                    <a:cubicBezTo>
                      <a:pt x="23392" y="740906"/>
                      <a:pt x="0" y="717514"/>
                      <a:pt x="0" y="688659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8" name="TextBox 11"/>
              <p:cNvSpPr txBox="1"/>
              <p:nvPr/>
            </p:nvSpPr>
            <p:spPr>
              <a:xfrm>
                <a:off x="0" y="-38100"/>
                <a:ext cx="1048738" cy="7790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9" name="Group 21"/>
            <p:cNvGrpSpPr/>
            <p:nvPr>
              <p:custDataLst>
                <p:tags r:id="rId7"/>
              </p:custDataLst>
            </p:nvPr>
          </p:nvGrpSpPr>
          <p:grpSpPr>
            <a:xfrm>
              <a:off x="10539" y="1821"/>
              <a:ext cx="7934" cy="1341"/>
              <a:chOff x="0" y="-21972"/>
              <a:chExt cx="1048738" cy="177306"/>
            </a:xfrm>
          </p:grpSpPr>
          <p:sp>
            <p:nvSpPr>
              <p:cNvPr id="60" name="Freeform 22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1048738" cy="1392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139206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1" name="TextBox 23"/>
              <p:cNvSpPr txBox="1"/>
              <p:nvPr/>
            </p:nvSpPr>
            <p:spPr>
              <a:xfrm>
                <a:off x="0" y="-21972"/>
                <a:ext cx="1048738" cy="177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lang="en-US" altLang="zh-CN" sz="4000" b="1"/>
              </a:p>
              <a:p>
                <a:pPr algn="ctr">
                  <a:lnSpc>
                    <a:spcPts val="2660"/>
                  </a:lnSpc>
                </a:pPr>
                <a:r>
                  <a:rPr lang="en-US" altLang="zh-CN" sz="4000" b="1"/>
                  <a:t>Speech Recognition</a:t>
                </a:r>
              </a:p>
            </p:txBody>
          </p:sp>
        </p:grpSp>
        <p:sp>
          <p:nvSpPr>
            <p:cNvPr id="62" name="TextBox 33"/>
            <p:cNvSpPr txBox="1"/>
            <p:nvPr>
              <p:custDataLst>
                <p:tags r:id="rId8"/>
              </p:custDataLst>
            </p:nvPr>
          </p:nvSpPr>
          <p:spPr>
            <a:xfrm>
              <a:off x="11123" y="3751"/>
              <a:ext cx="6516" cy="2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altLang="zh-CN" sz="2000" u="none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Initially, our speech recognition system failed to deliver results to the frontend in real-time, and the recognition accuracy was very low.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296275" y="5783580"/>
            <a:ext cx="5038090" cy="3559175"/>
            <a:chOff x="10539" y="1987"/>
            <a:chExt cx="7934" cy="5605"/>
          </a:xfrm>
        </p:grpSpPr>
        <p:grpSp>
          <p:nvGrpSpPr>
            <p:cNvPr id="64" name="Group 9"/>
            <p:cNvGrpSpPr/>
            <p:nvPr>
              <p:custDataLst>
                <p:tags r:id="rId1"/>
              </p:custDataLst>
            </p:nvPr>
          </p:nvGrpSpPr>
          <p:grpSpPr>
            <a:xfrm>
              <a:off x="10539" y="1987"/>
              <a:ext cx="7934" cy="5605"/>
              <a:chOff x="0" y="0"/>
              <a:chExt cx="1048738" cy="740906"/>
            </a:xfrm>
          </p:grpSpPr>
          <p:sp>
            <p:nvSpPr>
              <p:cNvPr id="65" name="Freeform 10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1048738" cy="7409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740906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88659"/>
                    </a:lnTo>
                    <a:cubicBezTo>
                      <a:pt x="1048738" y="717514"/>
                      <a:pt x="1025346" y="740906"/>
                      <a:pt x="996490" y="740906"/>
                    </a:cubicBezTo>
                    <a:lnTo>
                      <a:pt x="52247" y="740906"/>
                    </a:lnTo>
                    <a:cubicBezTo>
                      <a:pt x="23392" y="740906"/>
                      <a:pt x="0" y="717514"/>
                      <a:pt x="0" y="688659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66" name="TextBox 11"/>
              <p:cNvSpPr txBox="1"/>
              <p:nvPr/>
            </p:nvSpPr>
            <p:spPr>
              <a:xfrm>
                <a:off x="0" y="-38100"/>
                <a:ext cx="1048738" cy="7790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7" name="Group 21"/>
            <p:cNvGrpSpPr/>
            <p:nvPr>
              <p:custDataLst>
                <p:tags r:id="rId2"/>
              </p:custDataLst>
            </p:nvPr>
          </p:nvGrpSpPr>
          <p:grpSpPr>
            <a:xfrm>
              <a:off x="10539" y="1987"/>
              <a:ext cx="7934" cy="1466"/>
              <a:chOff x="0" y="0"/>
              <a:chExt cx="1048738" cy="193805"/>
            </a:xfrm>
          </p:grpSpPr>
          <p:sp>
            <p:nvSpPr>
              <p:cNvPr id="68" name="Freeform 22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1048738" cy="1392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139206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9" name="TextBox 23"/>
              <p:cNvSpPr txBox="1"/>
              <p:nvPr/>
            </p:nvSpPr>
            <p:spPr>
              <a:xfrm>
                <a:off x="0" y="16499"/>
                <a:ext cx="1048738" cy="177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lang="en-US" altLang="zh-CN" sz="4000" b="1">
                  <a:sym typeface="+mn-ea"/>
                </a:endParaRPr>
              </a:p>
              <a:p>
                <a:pPr algn="ctr">
                  <a:lnSpc>
                    <a:spcPts val="2660"/>
                  </a:lnSpc>
                </a:pPr>
                <a:r>
                  <a:rPr lang="en-US" altLang="zh-CN" sz="4000" b="1">
                    <a:sym typeface="+mn-ea"/>
                  </a:rPr>
                  <a:t>Feature Integration</a:t>
                </a:r>
                <a:endParaRPr lang="en-US" altLang="zh-CN" sz="4000" b="1"/>
              </a:p>
              <a:p>
                <a:pPr algn="ctr">
                  <a:lnSpc>
                    <a:spcPts val="2660"/>
                  </a:lnSpc>
                </a:pPr>
                <a:endParaRPr sz="4000"/>
              </a:p>
            </p:txBody>
          </p:sp>
        </p:grpSp>
        <p:sp>
          <p:nvSpPr>
            <p:cNvPr id="70" name="TextBox 33"/>
            <p:cNvSpPr txBox="1"/>
            <p:nvPr>
              <p:custDataLst>
                <p:tags r:id="rId3"/>
              </p:custDataLst>
            </p:nvPr>
          </p:nvSpPr>
          <p:spPr>
            <a:xfrm>
              <a:off x="11123" y="3751"/>
              <a:ext cx="6516" cy="2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altLang="zh-CN" sz="2000" u="none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Initially, each team member developed their own features independently. Later, merging all functionalities into a cohesive system presented significant challenges.</a:t>
              </a:r>
              <a:endParaRPr lang="en-US" sz="20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71" name="Freeform 27"/>
          <p:cNvSpPr/>
          <p:nvPr/>
        </p:nvSpPr>
        <p:spPr>
          <a:xfrm>
            <a:off x="14706847" y="1963105"/>
            <a:ext cx="3032484" cy="6646539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459024" y="9105921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7009765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Key Solution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6639191" y="1668862"/>
            <a:ext cx="5038071" cy="3559266"/>
            <a:chOff x="10539" y="1987"/>
            <a:chExt cx="7934" cy="5605"/>
          </a:xfrm>
        </p:grpSpPr>
        <p:grpSp>
          <p:nvGrpSpPr>
            <p:cNvPr id="17" name="Group 9"/>
            <p:cNvGrpSpPr/>
            <p:nvPr>
              <p:custDataLst>
                <p:tags r:id="rId16"/>
              </p:custDataLst>
            </p:nvPr>
          </p:nvGrpSpPr>
          <p:grpSpPr>
            <a:xfrm>
              <a:off x="10539" y="1987"/>
              <a:ext cx="7934" cy="5605"/>
              <a:chOff x="0" y="0"/>
              <a:chExt cx="1048738" cy="740906"/>
            </a:xfrm>
          </p:grpSpPr>
          <p:sp>
            <p:nvSpPr>
              <p:cNvPr id="18" name="Freeform 10"/>
              <p:cNvSpPr/>
              <p:nvPr>
                <p:custDataLst>
                  <p:tags r:id="rId20"/>
                </p:custDataLst>
              </p:nvPr>
            </p:nvSpPr>
            <p:spPr>
              <a:xfrm>
                <a:off x="0" y="0"/>
                <a:ext cx="1048738" cy="7409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740906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88659"/>
                    </a:lnTo>
                    <a:cubicBezTo>
                      <a:pt x="1048738" y="717514"/>
                      <a:pt x="1025346" y="740906"/>
                      <a:pt x="996490" y="740906"/>
                    </a:cubicBezTo>
                    <a:lnTo>
                      <a:pt x="52247" y="740906"/>
                    </a:lnTo>
                    <a:cubicBezTo>
                      <a:pt x="23392" y="740906"/>
                      <a:pt x="0" y="717514"/>
                      <a:pt x="0" y="688659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9" name="TextBox 11"/>
              <p:cNvSpPr txBox="1"/>
              <p:nvPr/>
            </p:nvSpPr>
            <p:spPr>
              <a:xfrm>
                <a:off x="0" y="-38100"/>
                <a:ext cx="1048738" cy="7790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" name="Group 21"/>
            <p:cNvGrpSpPr/>
            <p:nvPr>
              <p:custDataLst>
                <p:tags r:id="rId17"/>
              </p:custDataLst>
            </p:nvPr>
          </p:nvGrpSpPr>
          <p:grpSpPr>
            <a:xfrm>
              <a:off x="10539" y="1987"/>
              <a:ext cx="7934" cy="1053"/>
              <a:chOff x="0" y="0"/>
              <a:chExt cx="1048738" cy="139206"/>
            </a:xfrm>
          </p:grpSpPr>
          <p:sp>
            <p:nvSpPr>
              <p:cNvPr id="24" name="Freeform 22"/>
              <p:cNvSpPr/>
              <p:nvPr>
                <p:custDataLst>
                  <p:tags r:id="rId19"/>
                </p:custDataLst>
              </p:nvPr>
            </p:nvSpPr>
            <p:spPr>
              <a:xfrm>
                <a:off x="0" y="0"/>
                <a:ext cx="1048738" cy="1392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139206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3"/>
              <p:cNvSpPr txBox="1"/>
              <p:nvPr/>
            </p:nvSpPr>
            <p:spPr>
              <a:xfrm>
                <a:off x="0" y="-38100"/>
                <a:ext cx="1048738" cy="177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lang="en-US" altLang="zh-CN" sz="2800"/>
              </a:p>
              <a:p>
                <a:pPr algn="ctr">
                  <a:lnSpc>
                    <a:spcPts val="2660"/>
                  </a:lnSpc>
                </a:pPr>
                <a:r>
                  <a:rPr lang="en-US" altLang="zh-CN" sz="4000" b="1"/>
                  <a:t>AI Evaluation</a:t>
                </a:r>
              </a:p>
            </p:txBody>
          </p:sp>
        </p:grpSp>
        <p:sp>
          <p:nvSpPr>
            <p:cNvPr id="36" name="TextBox 33"/>
            <p:cNvSpPr txBox="1"/>
            <p:nvPr>
              <p:custDataLst>
                <p:tags r:id="rId18"/>
              </p:custDataLst>
            </p:nvPr>
          </p:nvSpPr>
          <p:spPr>
            <a:xfrm>
              <a:off x="11123" y="3751"/>
              <a:ext cx="6912" cy="34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altLang="zh-CN" sz="2000" u="none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We abandoned the approach of relying solely on GPT for responses. Instead, we integrated multiple AI interfaces, such as sentiment analysis, to ensure that the AI's replies are both child-friendly and educationally meaningful.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1881488" y="1409702"/>
            <a:ext cx="5424804" cy="3818253"/>
            <a:chOff x="10059" y="1579"/>
            <a:chExt cx="8543" cy="6013"/>
          </a:xfrm>
        </p:grpSpPr>
        <p:grpSp>
          <p:nvGrpSpPr>
            <p:cNvPr id="48" name="Group 9"/>
            <p:cNvGrpSpPr/>
            <p:nvPr>
              <p:custDataLst>
                <p:tags r:id="rId11"/>
              </p:custDataLst>
            </p:nvPr>
          </p:nvGrpSpPr>
          <p:grpSpPr>
            <a:xfrm>
              <a:off x="10539" y="1987"/>
              <a:ext cx="7934" cy="5605"/>
              <a:chOff x="0" y="0"/>
              <a:chExt cx="1048738" cy="740906"/>
            </a:xfrm>
          </p:grpSpPr>
          <p:sp>
            <p:nvSpPr>
              <p:cNvPr id="49" name="Freeform 10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0"/>
                <a:ext cx="1048738" cy="7409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740906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88659"/>
                    </a:lnTo>
                    <a:cubicBezTo>
                      <a:pt x="1048738" y="717514"/>
                      <a:pt x="1025346" y="740906"/>
                      <a:pt x="996490" y="740906"/>
                    </a:cubicBezTo>
                    <a:lnTo>
                      <a:pt x="52247" y="740906"/>
                    </a:lnTo>
                    <a:cubicBezTo>
                      <a:pt x="23392" y="740906"/>
                      <a:pt x="0" y="717514"/>
                      <a:pt x="0" y="688659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0" name="TextBox 11"/>
              <p:cNvSpPr txBox="1"/>
              <p:nvPr/>
            </p:nvSpPr>
            <p:spPr>
              <a:xfrm>
                <a:off x="0" y="-38100"/>
                <a:ext cx="1048738" cy="7790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1" name="Group 21"/>
            <p:cNvGrpSpPr/>
            <p:nvPr>
              <p:custDataLst>
                <p:tags r:id="rId12"/>
              </p:custDataLst>
            </p:nvPr>
          </p:nvGrpSpPr>
          <p:grpSpPr>
            <a:xfrm>
              <a:off x="10059" y="1579"/>
              <a:ext cx="8543" cy="1461"/>
              <a:chOff x="-63447" y="-53937"/>
              <a:chExt cx="1129237" cy="193143"/>
            </a:xfrm>
          </p:grpSpPr>
          <p:sp>
            <p:nvSpPr>
              <p:cNvPr id="52" name="Freeform 22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1048738" cy="1392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139206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3" name="TextBox 23"/>
              <p:cNvSpPr txBox="1"/>
              <p:nvPr/>
            </p:nvSpPr>
            <p:spPr>
              <a:xfrm>
                <a:off x="-63447" y="-53937"/>
                <a:ext cx="1129237" cy="1772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lang="en-US" altLang="zh-CN" sz="4000" b="1"/>
              </a:p>
              <a:p>
                <a:pPr algn="ctr">
                  <a:lnSpc>
                    <a:spcPts val="2660"/>
                  </a:lnSpc>
                </a:pPr>
                <a:endParaRPr lang="en-US" altLang="zh-CN" sz="4000" b="1"/>
              </a:p>
              <a:p>
                <a:pPr algn="ctr">
                  <a:lnSpc>
                    <a:spcPts val="2660"/>
                  </a:lnSpc>
                </a:pPr>
                <a:r>
                  <a:rPr lang="en-US" altLang="zh-CN" sz="4000" b="1"/>
                  <a:t>    AI Interface </a:t>
                </a:r>
              </a:p>
            </p:txBody>
          </p:sp>
        </p:grpSp>
        <p:sp>
          <p:nvSpPr>
            <p:cNvPr id="54" name="TextBox 33"/>
            <p:cNvSpPr txBox="1"/>
            <p:nvPr>
              <p:custDataLst>
                <p:tags r:id="rId13"/>
              </p:custDataLst>
            </p:nvPr>
          </p:nvSpPr>
          <p:spPr>
            <a:xfrm>
              <a:off x="11123" y="3751"/>
              <a:ext cx="6516" cy="3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altLang="zh-CN" sz="2000" u="none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To enhance collaboration among multiple AI systems, we organized several offline coding sessions. This approach significantly accelerated progress and improved integration efficiency.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638925" y="5601841"/>
            <a:ext cx="5038090" cy="3664714"/>
            <a:chOff x="10539" y="1821"/>
            <a:chExt cx="7934" cy="5771"/>
          </a:xfrm>
        </p:grpSpPr>
        <p:grpSp>
          <p:nvGrpSpPr>
            <p:cNvPr id="56" name="Group 9"/>
            <p:cNvGrpSpPr/>
            <p:nvPr>
              <p:custDataLst>
                <p:tags r:id="rId6"/>
              </p:custDataLst>
            </p:nvPr>
          </p:nvGrpSpPr>
          <p:grpSpPr>
            <a:xfrm>
              <a:off x="10539" y="1987"/>
              <a:ext cx="7934" cy="5605"/>
              <a:chOff x="0" y="0"/>
              <a:chExt cx="1048738" cy="740906"/>
            </a:xfrm>
          </p:grpSpPr>
          <p:sp>
            <p:nvSpPr>
              <p:cNvPr id="57" name="Freeform 10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1048738" cy="7409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740906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88659"/>
                    </a:lnTo>
                    <a:cubicBezTo>
                      <a:pt x="1048738" y="717514"/>
                      <a:pt x="1025346" y="740906"/>
                      <a:pt x="996490" y="740906"/>
                    </a:cubicBezTo>
                    <a:lnTo>
                      <a:pt x="52247" y="740906"/>
                    </a:lnTo>
                    <a:cubicBezTo>
                      <a:pt x="23392" y="740906"/>
                      <a:pt x="0" y="717514"/>
                      <a:pt x="0" y="688659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8" name="TextBox 11"/>
              <p:cNvSpPr txBox="1"/>
              <p:nvPr/>
            </p:nvSpPr>
            <p:spPr>
              <a:xfrm>
                <a:off x="0" y="-38100"/>
                <a:ext cx="1048738" cy="7790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9" name="Group 21"/>
            <p:cNvGrpSpPr/>
            <p:nvPr>
              <p:custDataLst>
                <p:tags r:id="rId7"/>
              </p:custDataLst>
            </p:nvPr>
          </p:nvGrpSpPr>
          <p:grpSpPr>
            <a:xfrm>
              <a:off x="10539" y="1821"/>
              <a:ext cx="7934" cy="1341"/>
              <a:chOff x="0" y="-21972"/>
              <a:chExt cx="1048738" cy="177306"/>
            </a:xfrm>
          </p:grpSpPr>
          <p:sp>
            <p:nvSpPr>
              <p:cNvPr id="60" name="Freeform 22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1048738" cy="1392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139206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1" name="TextBox 23"/>
              <p:cNvSpPr txBox="1"/>
              <p:nvPr/>
            </p:nvSpPr>
            <p:spPr>
              <a:xfrm>
                <a:off x="0" y="-21972"/>
                <a:ext cx="1048738" cy="177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lang="en-US" altLang="zh-CN" sz="4000" b="1"/>
              </a:p>
              <a:p>
                <a:pPr algn="ctr">
                  <a:lnSpc>
                    <a:spcPts val="2660"/>
                  </a:lnSpc>
                </a:pPr>
                <a:r>
                  <a:rPr lang="en-US" altLang="zh-CN" sz="4000" b="1"/>
                  <a:t>Speech Recognition</a:t>
                </a:r>
              </a:p>
            </p:txBody>
          </p:sp>
        </p:grpSp>
        <p:sp>
          <p:nvSpPr>
            <p:cNvPr id="62" name="TextBox 33"/>
            <p:cNvSpPr txBox="1"/>
            <p:nvPr>
              <p:custDataLst>
                <p:tags r:id="rId8"/>
              </p:custDataLst>
            </p:nvPr>
          </p:nvSpPr>
          <p:spPr>
            <a:xfrm>
              <a:off x="11123" y="3751"/>
              <a:ext cx="6516" cy="2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altLang="zh-CN" sz="2000" u="none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We ensured fixed parameters for accuracy and modified the logic to send real-time WebSocket outputs as text to the frontend.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268200" y="5707380"/>
            <a:ext cx="5038090" cy="3559175"/>
            <a:chOff x="10539" y="1987"/>
            <a:chExt cx="7934" cy="5605"/>
          </a:xfrm>
        </p:grpSpPr>
        <p:grpSp>
          <p:nvGrpSpPr>
            <p:cNvPr id="64" name="Group 9"/>
            <p:cNvGrpSpPr/>
            <p:nvPr>
              <p:custDataLst>
                <p:tags r:id="rId1"/>
              </p:custDataLst>
            </p:nvPr>
          </p:nvGrpSpPr>
          <p:grpSpPr>
            <a:xfrm>
              <a:off x="10539" y="1987"/>
              <a:ext cx="7934" cy="5605"/>
              <a:chOff x="0" y="0"/>
              <a:chExt cx="1048738" cy="740906"/>
            </a:xfrm>
          </p:grpSpPr>
          <p:sp>
            <p:nvSpPr>
              <p:cNvPr id="65" name="Freeform 10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1048738" cy="7409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740906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88659"/>
                    </a:lnTo>
                    <a:cubicBezTo>
                      <a:pt x="1048738" y="717514"/>
                      <a:pt x="1025346" y="740906"/>
                      <a:pt x="996490" y="740906"/>
                    </a:cubicBezTo>
                    <a:lnTo>
                      <a:pt x="52247" y="740906"/>
                    </a:lnTo>
                    <a:cubicBezTo>
                      <a:pt x="23392" y="740906"/>
                      <a:pt x="0" y="717514"/>
                      <a:pt x="0" y="688659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66" name="TextBox 11"/>
              <p:cNvSpPr txBox="1"/>
              <p:nvPr/>
            </p:nvSpPr>
            <p:spPr>
              <a:xfrm>
                <a:off x="0" y="-38100"/>
                <a:ext cx="1048738" cy="7790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7" name="Group 21"/>
            <p:cNvGrpSpPr/>
            <p:nvPr>
              <p:custDataLst>
                <p:tags r:id="rId2"/>
              </p:custDataLst>
            </p:nvPr>
          </p:nvGrpSpPr>
          <p:grpSpPr>
            <a:xfrm>
              <a:off x="10539" y="1987"/>
              <a:ext cx="7934" cy="1466"/>
              <a:chOff x="0" y="0"/>
              <a:chExt cx="1048738" cy="193805"/>
            </a:xfrm>
          </p:grpSpPr>
          <p:sp>
            <p:nvSpPr>
              <p:cNvPr id="68" name="Freeform 22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1048738" cy="139206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139206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9" name="TextBox 23"/>
              <p:cNvSpPr txBox="1"/>
              <p:nvPr/>
            </p:nvSpPr>
            <p:spPr>
              <a:xfrm>
                <a:off x="0" y="16499"/>
                <a:ext cx="1048738" cy="177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lang="en-US" altLang="zh-CN" sz="4000" b="1">
                  <a:sym typeface="+mn-ea"/>
                </a:endParaRPr>
              </a:p>
              <a:p>
                <a:pPr algn="ctr">
                  <a:lnSpc>
                    <a:spcPts val="2660"/>
                  </a:lnSpc>
                </a:pPr>
                <a:r>
                  <a:rPr lang="en-US" altLang="zh-CN" sz="4000" b="1">
                    <a:sym typeface="+mn-ea"/>
                  </a:rPr>
                  <a:t>Feature Integration</a:t>
                </a:r>
                <a:endParaRPr lang="en-US" altLang="zh-CN" sz="4000" b="1"/>
              </a:p>
              <a:p>
                <a:pPr algn="ctr">
                  <a:lnSpc>
                    <a:spcPts val="2660"/>
                  </a:lnSpc>
                </a:pPr>
                <a:endParaRPr sz="4000"/>
              </a:p>
            </p:txBody>
          </p:sp>
        </p:grpSp>
        <p:sp>
          <p:nvSpPr>
            <p:cNvPr id="70" name="TextBox 33"/>
            <p:cNvSpPr txBox="1"/>
            <p:nvPr>
              <p:custDataLst>
                <p:tags r:id="rId3"/>
              </p:custDataLst>
            </p:nvPr>
          </p:nvSpPr>
          <p:spPr>
            <a:xfrm>
              <a:off x="11123" y="3751"/>
              <a:ext cx="6516" cy="2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altLang="zh-CN" sz="2000" u="none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Through offline collaborative coding sessions, we efficiently completed the integration of all features, ensuring seamless functionality.</a:t>
              </a:r>
            </a:p>
          </p:txBody>
        </p:sp>
      </p:grpSp>
      <p:sp>
        <p:nvSpPr>
          <p:cNvPr id="4" name="Freeform 4"/>
          <p:cNvSpPr/>
          <p:nvPr/>
        </p:nvSpPr>
        <p:spPr>
          <a:xfrm>
            <a:off x="838200" y="2019300"/>
            <a:ext cx="4692015" cy="661606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Demo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1630045"/>
            <a:ext cx="5377815" cy="785685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077200" y="1963420"/>
            <a:ext cx="6705600" cy="6248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5"/>
          <p:cNvSpPr txBox="1"/>
          <p:nvPr/>
        </p:nvSpPr>
        <p:spPr>
          <a:xfrm>
            <a:off x="7467600" y="4076700"/>
            <a:ext cx="8091805" cy="227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altLang="zh-CN" sz="9600" b="1" dirty="0">
                <a:solidFill>
                  <a:srgbClr val="000000"/>
                </a:solidFill>
                <a:latin typeface="+mj-lt"/>
                <a:ea typeface="DM Sans Bold"/>
                <a:cs typeface="DM Sans Bold"/>
                <a:sym typeface="DM Sans Bold"/>
              </a:rPr>
              <a:t>Watch </a:t>
            </a:r>
          </a:p>
          <a:p>
            <a:pPr algn="ctr">
              <a:lnSpc>
                <a:spcPts val="8730"/>
              </a:lnSpc>
            </a:pPr>
            <a:r>
              <a:rPr lang="en-US" altLang="zh-CN" sz="9600" b="1" dirty="0">
                <a:solidFill>
                  <a:srgbClr val="000000"/>
                </a:solidFill>
                <a:latin typeface="+mj-lt"/>
                <a:ea typeface="DM Sans Bold"/>
                <a:cs typeface="DM Sans Bold"/>
                <a:sym typeface="DM Sans Bold"/>
              </a:rPr>
              <a:t>Our Demo!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815167" y="4152707"/>
            <a:ext cx="10910396" cy="162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9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DM Sans Bold"/>
                <a:cs typeface="DM Sans Bold"/>
                <a:sym typeface="DM Sans Bold"/>
              </a:rPr>
              <a:t>Thank you 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60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87" normalizeH="0" baseline="0" noProof="0" dirty="0">
                <a:ln>
                  <a:noFill/>
                </a:ln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DM Sans Bold"/>
                <a:cs typeface="DM Sans Bold"/>
                <a:sym typeface="DM Sans Bold"/>
              </a:rPr>
              <a:t>Team 08</a:t>
            </a:r>
            <a:r>
              <a:rPr kumimoji="0" lang="en-US" sz="4380" b="1" i="0" u="none" strike="noStrike" kern="1200" cap="none" spc="-8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M Sans Bold"/>
                <a:cs typeface="DM Sans Bold"/>
                <a:sym typeface="DM Sans Bold"/>
              </a:rPr>
              <a:t> 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562600" y="2476500"/>
            <a:ext cx="7710805" cy="1524000"/>
            <a:chOff x="9360" y="3780"/>
            <a:chExt cx="12143" cy="2400"/>
          </a:xfrm>
        </p:grpSpPr>
        <p:pic>
          <p:nvPicPr>
            <p:cNvPr id="18" name="图片 17" descr="woman-bowing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600" y="3780"/>
              <a:ext cx="2400" cy="2400"/>
            </a:xfrm>
            <a:prstGeom prst="rect">
              <a:avLst/>
            </a:prstGeom>
          </p:spPr>
        </p:pic>
        <p:pic>
          <p:nvPicPr>
            <p:cNvPr id="19" name="图片 18" descr="man-bowing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360" y="3780"/>
              <a:ext cx="2400" cy="2400"/>
            </a:xfrm>
            <a:prstGeom prst="rect">
              <a:avLst/>
            </a:prstGeom>
          </p:spPr>
        </p:pic>
        <p:pic>
          <p:nvPicPr>
            <p:cNvPr id="20" name="图片 19" descr="man-bowing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5840" y="3780"/>
              <a:ext cx="2400" cy="2400"/>
            </a:xfrm>
            <a:prstGeom prst="rect">
              <a:avLst/>
            </a:prstGeom>
          </p:spPr>
        </p:pic>
        <p:pic>
          <p:nvPicPr>
            <p:cNvPr id="21" name="图片 20" descr="man-bowing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9103" y="3780"/>
              <a:ext cx="2400" cy="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529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8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429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Design Approach</a:t>
            </a:r>
          </a:p>
        </p:txBody>
      </p:sp>
      <p:sp>
        <p:nvSpPr>
          <p:cNvPr id="16" name="矩形 15"/>
          <p:cNvSpPr/>
          <p:nvPr/>
        </p:nvSpPr>
        <p:spPr>
          <a:xfrm>
            <a:off x="1524000" y="1702435"/>
            <a:ext cx="15544800" cy="802703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133600" y="2122170"/>
            <a:ext cx="14518005" cy="4261485"/>
            <a:chOff x="3360" y="3342"/>
            <a:chExt cx="22863" cy="6711"/>
          </a:xfrm>
        </p:grpSpPr>
        <p:grpSp>
          <p:nvGrpSpPr>
            <p:cNvPr id="19" name="组合 18"/>
            <p:cNvGrpSpPr/>
            <p:nvPr>
              <p:custDataLst>
                <p:tags r:id="rId4"/>
              </p:custDataLst>
            </p:nvPr>
          </p:nvGrpSpPr>
          <p:grpSpPr>
            <a:xfrm>
              <a:off x="3360" y="3342"/>
              <a:ext cx="22863" cy="822"/>
              <a:chOff x="15000" y="5982"/>
              <a:chExt cx="22863" cy="822"/>
            </a:xfrm>
          </p:grpSpPr>
          <p:sp>
            <p:nvSpPr>
              <p:cNvPr id="17" name="椭圆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5782" y="5982"/>
                <a:ext cx="2208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Tech Stack :</a:t>
                </a:r>
              </a:p>
            </p:txBody>
          </p:sp>
        </p:grpSp>
        <p:pic>
          <p:nvPicPr>
            <p:cNvPr id="3" name="图片 2" descr="OIP (1)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000" y="4652"/>
              <a:ext cx="3742" cy="3742"/>
            </a:xfrm>
            <a:prstGeom prst="rect">
              <a:avLst/>
            </a:prstGeom>
          </p:spPr>
        </p:pic>
        <p:pic>
          <p:nvPicPr>
            <p:cNvPr id="5" name="图片 4" descr="OIP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60" y="4764"/>
              <a:ext cx="7110" cy="3630"/>
            </a:xfrm>
            <a:prstGeom prst="rect">
              <a:avLst/>
            </a:prstGeom>
          </p:spPr>
        </p:pic>
        <p:pic>
          <p:nvPicPr>
            <p:cNvPr id="11" name="图片 10" descr="R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" y="4860"/>
              <a:ext cx="3534" cy="353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3960" y="8940"/>
              <a:ext cx="3308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Frontend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13080" y="8820"/>
              <a:ext cx="3089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Backend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21210" y="8940"/>
              <a:ext cx="3389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Database</a:t>
              </a:r>
            </a:p>
          </p:txBody>
        </p:sp>
      </p:grp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2209800" y="6887210"/>
            <a:ext cx="14919960" cy="1383665"/>
            <a:chOff x="15000" y="5982"/>
            <a:chExt cx="23496" cy="2179"/>
          </a:xfrm>
        </p:grpSpPr>
        <p:sp>
          <p:nvSpPr>
            <p:cNvPr id="26" name="椭圆 25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AI We may used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r>
                <a:rPr lang="en-US" altLang="zh-CN" sz="2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[Speech Recognition]  [NLP]  [Sentiment Analysis]  [Pattern Analysis] [GLM]  [Conversational AI]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10" name="组合 9"/>
          <p:cNvGrpSpPr/>
          <p:nvPr/>
        </p:nvGrpSpPr>
        <p:grpSpPr>
          <a:xfrm>
            <a:off x="8686800" y="1562100"/>
            <a:ext cx="9113520" cy="6324600"/>
            <a:chOff x="480" y="1980"/>
            <a:chExt cx="14352" cy="9960"/>
          </a:xfrm>
        </p:grpSpPr>
        <p:sp>
          <p:nvSpPr>
            <p:cNvPr id="7" name="椭圆 6"/>
            <p:cNvSpPr/>
            <p:nvPr/>
          </p:nvSpPr>
          <p:spPr>
            <a:xfrm>
              <a:off x="1920" y="2100"/>
              <a:ext cx="10560" cy="98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0" y="4980"/>
              <a:ext cx="14352" cy="5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730"/>
                </a:lnSpc>
              </a:pPr>
              <a:r>
                <a:rPr lang="en-US" altLang="zh-CN" sz="80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Functionalities</a:t>
              </a:r>
            </a:p>
            <a:p>
              <a:pPr algn="ctr">
                <a:lnSpc>
                  <a:spcPts val="8730"/>
                </a:lnSpc>
              </a:pPr>
              <a:r>
                <a:rPr lang="en-US" sz="80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Features</a:t>
              </a:r>
            </a:p>
            <a:p>
              <a:pPr algn="ctr">
                <a:lnSpc>
                  <a:spcPts val="8730"/>
                </a:lnSpc>
              </a:pPr>
              <a:r>
                <a:rPr lang="en-US" sz="8000" b="1" dirty="0">
                  <a:solidFill>
                    <a:srgbClr val="000000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Demo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60" y="1980"/>
              <a:ext cx="598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>
                  <a:latin typeface="Times New Roman" panose="02020603050405020304" charset="0"/>
                  <a:cs typeface="Times New Roman" panose="02020603050405020304" charset="0"/>
                </a:rPr>
                <a:t>Part II</a:t>
              </a:r>
            </a:p>
          </p:txBody>
        </p:sp>
      </p:grpSp>
      <p:sp>
        <p:nvSpPr>
          <p:cNvPr id="6" name="Freeform 3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3"/>
          <p:cNvSpPr/>
          <p:nvPr/>
        </p:nvSpPr>
        <p:spPr>
          <a:xfrm>
            <a:off x="1676309" y="2019290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529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9"/>
            <a:stretch>
              <a:fillRect l="-71867" t="-3631" r="-74156" b="-2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圆角矩形 12"/>
          <p:cNvSpPr/>
          <p:nvPr/>
        </p:nvSpPr>
        <p:spPr>
          <a:xfrm>
            <a:off x="6400800" y="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Functionalities</a:t>
            </a:r>
          </a:p>
        </p:txBody>
      </p:sp>
      <p:sp>
        <p:nvSpPr>
          <p:cNvPr id="16" name="矩形 15"/>
          <p:cNvSpPr/>
          <p:nvPr/>
        </p:nvSpPr>
        <p:spPr>
          <a:xfrm>
            <a:off x="1524000" y="1257300"/>
            <a:ext cx="15544800" cy="8833485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2170430" y="1485900"/>
            <a:ext cx="14558010" cy="7054215"/>
            <a:chOff x="3497" y="3542"/>
            <a:chExt cx="22926" cy="11109"/>
          </a:xfrm>
        </p:grpSpPr>
        <p:grpSp>
          <p:nvGrpSpPr>
            <p:cNvPr id="19" name="组合 18"/>
            <p:cNvGrpSpPr/>
            <p:nvPr>
              <p:custDataLst>
                <p:tags r:id="rId3"/>
              </p:custDataLst>
            </p:nvPr>
          </p:nvGrpSpPr>
          <p:grpSpPr>
            <a:xfrm>
              <a:off x="3538" y="5580"/>
              <a:ext cx="22863" cy="2179"/>
              <a:chOff x="15000" y="5982"/>
              <a:chExt cx="22863" cy="2179"/>
            </a:xfrm>
          </p:grpSpPr>
          <p:sp>
            <p:nvSpPr>
              <p:cNvPr id="17" name="椭圆 16"/>
              <p:cNvSpPr/>
              <p:nvPr>
                <p:custDataLst>
                  <p:tags r:id="rId16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5782" y="5982"/>
                <a:ext cx="22081" cy="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II. User Registration and Login 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	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llow users to create accounts with input validation and encrypted password storage.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Enables secure access using username/password authentication and JWT token generation</a:t>
                </a:r>
              </a:p>
            </p:txBody>
          </p:sp>
        </p:grpSp>
        <p:grpSp>
          <p:nvGrpSpPr>
            <p:cNvPr id="4" name="组合 3"/>
            <p:cNvGrpSpPr/>
            <p:nvPr>
              <p:custDataLst>
                <p:tags r:id="rId4"/>
              </p:custDataLst>
            </p:nvPr>
          </p:nvGrpSpPr>
          <p:grpSpPr>
            <a:xfrm>
              <a:off x="3560" y="3542"/>
              <a:ext cx="22863" cy="1501"/>
              <a:chOff x="15000" y="5982"/>
              <a:chExt cx="22863" cy="1501"/>
            </a:xfrm>
          </p:grpSpPr>
          <p:sp>
            <p:nvSpPr>
              <p:cNvPr id="8" name="椭圆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5782" y="5982"/>
                <a:ext cx="22081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I . JWT Security Authentication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	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using Spring Security with stateless JWT tokens for secure and convenient login</a:t>
                </a:r>
              </a:p>
            </p:txBody>
          </p:sp>
        </p:grpSp>
        <p:grpSp>
          <p:nvGrpSpPr>
            <p:cNvPr id="14" name="组合 13"/>
            <p:cNvGrpSpPr/>
            <p:nvPr>
              <p:custDataLst>
                <p:tags r:id="rId5"/>
              </p:custDataLst>
            </p:nvPr>
          </p:nvGrpSpPr>
          <p:grpSpPr>
            <a:xfrm>
              <a:off x="3560" y="8184"/>
              <a:ext cx="22863" cy="1501"/>
              <a:chOff x="15000" y="5982"/>
              <a:chExt cx="22863" cy="1501"/>
            </a:xfrm>
          </p:grpSpPr>
          <p:sp>
            <p:nvSpPr>
              <p:cNvPr id="15" name="椭圆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15000" y="6060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5782" y="5982"/>
                <a:ext cx="22081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III . User Profile 	Center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	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Provides user information overview and update capabilities, including task history tracking</a:t>
                </a:r>
              </a:p>
            </p:txBody>
          </p:sp>
        </p:grpSp>
        <p:grpSp>
          <p:nvGrpSpPr>
            <p:cNvPr id="21" name="组合 20"/>
            <p:cNvGrpSpPr/>
            <p:nvPr>
              <p:custDataLst>
                <p:tags r:id="rId6"/>
              </p:custDataLst>
            </p:nvPr>
          </p:nvGrpSpPr>
          <p:grpSpPr>
            <a:xfrm>
              <a:off x="3497" y="10142"/>
              <a:ext cx="22863" cy="2179"/>
              <a:chOff x="15017" y="5744"/>
              <a:chExt cx="22863" cy="2179"/>
            </a:xfrm>
          </p:grpSpPr>
          <p:sp>
            <p:nvSpPr>
              <p:cNvPr id="22" name="椭圆 21"/>
              <p:cNvSpPr/>
              <p:nvPr>
                <p:custDataLst>
                  <p:tags r:id="rId10"/>
                </p:custDataLst>
              </p:nvPr>
            </p:nvSpPr>
            <p:spPr>
              <a:xfrm>
                <a:off x="15017" y="5822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5799" y="5744"/>
                <a:ext cx="22081" cy="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IV . 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AI Feedback and Prompting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	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Evaluates students' storytelling on completeness, logic, and emotion, providing real-time feedback and word suggestions to improve language skills</a:t>
                </a:r>
              </a:p>
            </p:txBody>
          </p:sp>
        </p:grpSp>
        <p:grpSp>
          <p:nvGrpSpPr>
            <p:cNvPr id="28" name="组合 27"/>
            <p:cNvGrpSpPr/>
            <p:nvPr>
              <p:custDataLst>
                <p:tags r:id="rId7"/>
              </p:custDataLst>
            </p:nvPr>
          </p:nvGrpSpPr>
          <p:grpSpPr>
            <a:xfrm>
              <a:off x="3541" y="12472"/>
              <a:ext cx="22882" cy="2179"/>
              <a:chOff x="15003" y="5695"/>
              <a:chExt cx="22882" cy="2179"/>
            </a:xfrm>
          </p:grpSpPr>
          <p:sp>
            <p:nvSpPr>
              <p:cNvPr id="29" name="椭圆 2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003" y="5765"/>
                <a:ext cx="600" cy="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5804" y="5695"/>
                <a:ext cx="22081" cy="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V . 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Real-time Speech Recognition</a:t>
                </a:r>
                <a:r>
                  <a:rPr lang="en-US" altLang="zh-CN" sz="28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	</a:t>
                </a:r>
              </a:p>
              <a:p>
                <a:pPr algn="l"/>
                <a:r>
                  <a:rPr lang="en-US" altLang="zh-CN" sz="280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charset="0"/>
                    <a:cs typeface="Times New Roman" panose="02020603050405020304" charset="0"/>
                  </a:rPr>
                  <a:t>Converts voice to text using WebSocket for real-time narration, enhancing task interactivity and engagement.</a:t>
                </a:r>
              </a:p>
            </p:txBody>
          </p:sp>
        </p:grpSp>
      </p:grpSp>
      <p:sp>
        <p:nvSpPr>
          <p:cNvPr id="36" name="椭圆 35"/>
          <p:cNvSpPr/>
          <p:nvPr>
            <p:custDataLst>
              <p:tags r:id="rId1"/>
            </p:custDataLst>
          </p:nvPr>
        </p:nvSpPr>
        <p:spPr>
          <a:xfrm>
            <a:off x="2158365" y="8587105"/>
            <a:ext cx="381000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>
            <p:custDataLst>
              <p:tags r:id="rId2"/>
            </p:custDataLst>
          </p:nvPr>
        </p:nvSpPr>
        <p:spPr>
          <a:xfrm>
            <a:off x="2667000" y="8542655"/>
            <a:ext cx="140214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VI . 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Task Functionality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	</a:t>
            </a:r>
          </a:p>
          <a:p>
            <a:pPr algn="l"/>
            <a:r>
              <a:rPr lang="en-US" altLang="zh-CN" sz="28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[Narrate stories based on images]  [Receive mode-specific AI feedback]  [Track task history and progress]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Features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1383665"/>
            <a:chOff x="15000" y="5982"/>
            <a:chExt cx="23496" cy="2179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Step-by-Step Registration&amp;Login Process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466975"/>
            <a:ext cx="8725535" cy="521144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7400" y="2400300"/>
            <a:ext cx="8388350" cy="527812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7162800" y="8420100"/>
            <a:ext cx="6096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easily to get start!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Features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1568450"/>
            <a:chOff x="15000" y="5982"/>
            <a:chExt cx="23496" cy="2470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Friendly GUI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86000" y="8724900"/>
            <a:ext cx="14411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Simple and intuitive design for easy navigation and use</a:t>
            </a:r>
          </a:p>
        </p:txBody>
      </p:sp>
      <p:pic>
        <p:nvPicPr>
          <p:cNvPr id="3" name="图片 2" descr="3-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800" y="2476500"/>
            <a:ext cx="12028805" cy="581279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85586" y="-1105015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圆角矩形 32"/>
          <p:cNvSpPr/>
          <p:nvPr/>
        </p:nvSpPr>
        <p:spPr>
          <a:xfrm>
            <a:off x="6324600" y="-38100"/>
            <a:ext cx="6332220" cy="11252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lt"/>
                <a:cs typeface="+mj-lt"/>
              </a:rPr>
              <a:t> Features</a:t>
            </a:r>
          </a:p>
        </p:txBody>
      </p:sp>
      <p:sp>
        <p:nvSpPr>
          <p:cNvPr id="16" name="矩形 15"/>
          <p:cNvSpPr/>
          <p:nvPr/>
        </p:nvSpPr>
        <p:spPr>
          <a:xfrm>
            <a:off x="360680" y="1186180"/>
            <a:ext cx="17821275" cy="8836660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736090" y="1333500"/>
            <a:ext cx="14919960" cy="1568450"/>
            <a:chOff x="15000" y="5982"/>
            <a:chExt cx="23496" cy="2470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15000" y="6060"/>
              <a:ext cx="600" cy="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3"/>
              </p:custDataLst>
            </p:nvPr>
          </p:nvSpPr>
          <p:spPr>
            <a:xfrm>
              <a:off x="15746" y="5982"/>
              <a:ext cx="22750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Simple, Child-Oriented Picture Tasks :</a:t>
              </a:r>
            </a:p>
            <a:p>
              <a:pPr algn="l"/>
              <a:endPara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86000" y="8724900"/>
            <a:ext cx="14411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Image-Based telling </a:t>
            </a:r>
          </a:p>
        </p:txBody>
      </p:sp>
      <p:pic>
        <p:nvPicPr>
          <p:cNvPr id="4" name="图片 3" descr="3-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1685" y="2628900"/>
            <a:ext cx="11643995" cy="56400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722044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17.55,&quot;left&quot;:84,&quot;top&quot;:147,&quot;width&quot;:1264.45}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03.7870866141733,&quot;left&quot;:81,&quot;top&quot;:99.35645669291338,&quot;width&quot;:842.669448818897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266.1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55,&quot;left&quot;:743.95,&quot;top&quot;:185.35,&quot;width&quot;:564.2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309.05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4.2,&quot;left&quot;:132,&quot;top&quot;:105,&quot;width&quot;:1179.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1384</Words>
  <Application>Microsoft Office PowerPoint</Application>
  <PresentationFormat>自定义</PresentationFormat>
  <Paragraphs>304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Corbel</vt:lpstr>
      <vt:lpstr>Arial</vt:lpstr>
      <vt:lpstr>Calibri</vt:lpstr>
      <vt:lpstr>DM Sans</vt:lpstr>
      <vt:lpstr>DM Sans Bold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dc:creator>杨烜赫</dc:creator>
  <cp:lastModifiedBy>烜赫 杨</cp:lastModifiedBy>
  <cp:revision>82</cp:revision>
  <dcterms:created xsi:type="dcterms:W3CDTF">2006-08-16T00:00:00Z</dcterms:created>
  <dcterms:modified xsi:type="dcterms:W3CDTF">2024-12-24T11:38:44Z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E8720D212FFF42D98AA0E6C696969EB8_12</vt:lpwstr>
  </property>
  <property fmtid="{D5CDD505-2E9C-101B-9397-08002B2CF9AE}" pid="3" name="KSOProductBuildVer">
    <vt:lpwstr>2052-12.1.0.19302</vt:lpwstr>
  </property>
</Properties>
</file>